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handoutMasterIdLst>
    <p:handoutMasterId r:id="rId70"/>
  </p:handoutMasterIdLst>
  <p:sldIdLst>
    <p:sldId id="256" r:id="rId2"/>
    <p:sldId id="425" r:id="rId3"/>
    <p:sldId id="418" r:id="rId4"/>
    <p:sldId id="419" r:id="rId5"/>
    <p:sldId id="420" r:id="rId6"/>
    <p:sldId id="421" r:id="rId7"/>
    <p:sldId id="422" r:id="rId8"/>
    <p:sldId id="289" r:id="rId9"/>
    <p:sldId id="290" r:id="rId10"/>
    <p:sldId id="277" r:id="rId11"/>
    <p:sldId id="287" r:id="rId12"/>
    <p:sldId id="275" r:id="rId13"/>
    <p:sldId id="405" r:id="rId14"/>
    <p:sldId id="368" r:id="rId15"/>
    <p:sldId id="358" r:id="rId16"/>
    <p:sldId id="383" r:id="rId17"/>
    <p:sldId id="389" r:id="rId18"/>
    <p:sldId id="388" r:id="rId19"/>
    <p:sldId id="387" r:id="rId20"/>
    <p:sldId id="386" r:id="rId21"/>
    <p:sldId id="390" r:id="rId22"/>
    <p:sldId id="408" r:id="rId23"/>
    <p:sldId id="406" r:id="rId24"/>
    <p:sldId id="404" r:id="rId25"/>
    <p:sldId id="409" r:id="rId26"/>
    <p:sldId id="485" r:id="rId27"/>
    <p:sldId id="339" r:id="rId28"/>
    <p:sldId id="299" r:id="rId29"/>
    <p:sldId id="411" r:id="rId30"/>
    <p:sldId id="413" r:id="rId31"/>
    <p:sldId id="293" r:id="rId32"/>
    <p:sldId id="400" r:id="rId33"/>
    <p:sldId id="300" r:id="rId34"/>
    <p:sldId id="372" r:id="rId35"/>
    <p:sldId id="399" r:id="rId36"/>
    <p:sldId id="397" r:id="rId37"/>
    <p:sldId id="317" r:id="rId38"/>
    <p:sldId id="355" r:id="rId39"/>
    <p:sldId id="269" r:id="rId40"/>
    <p:sldId id="415" r:id="rId41"/>
    <p:sldId id="284" r:id="rId42"/>
    <p:sldId id="417" r:id="rId43"/>
    <p:sldId id="423" r:id="rId44"/>
    <p:sldId id="481" r:id="rId45"/>
    <p:sldId id="483" r:id="rId46"/>
    <p:sldId id="482" r:id="rId47"/>
    <p:sldId id="460" r:id="rId48"/>
    <p:sldId id="427" r:id="rId49"/>
    <p:sldId id="462" r:id="rId50"/>
    <p:sldId id="464" r:id="rId51"/>
    <p:sldId id="463" r:id="rId52"/>
    <p:sldId id="465" r:id="rId53"/>
    <p:sldId id="466" r:id="rId54"/>
    <p:sldId id="467" r:id="rId55"/>
    <p:sldId id="468" r:id="rId56"/>
    <p:sldId id="469" r:id="rId57"/>
    <p:sldId id="470" r:id="rId58"/>
    <p:sldId id="471" r:id="rId59"/>
    <p:sldId id="472" r:id="rId60"/>
    <p:sldId id="473" r:id="rId61"/>
    <p:sldId id="474" r:id="rId62"/>
    <p:sldId id="475" r:id="rId63"/>
    <p:sldId id="476" r:id="rId64"/>
    <p:sldId id="477" r:id="rId65"/>
    <p:sldId id="479" r:id="rId66"/>
    <p:sldId id="478" r:id="rId67"/>
    <p:sldId id="271" r:id="rId6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2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930" y="5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7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9213040-5683-4C58-9C4A-5BA031A1FA49}" type="datetimeFigureOut">
              <a:rPr lang="en-US" smtClean="0"/>
              <a:pPr/>
              <a:t>5/12/2017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EFD2785-BEEA-419F-9584-C1C79EDAF371}" type="slidenum">
              <a:rPr lang="en-US" smtClean="0"/>
              <a:pPr/>
              <a:t>‹#›</a:t>
            </a:fld>
            <a:endParaRPr lang="en-US" dirty="0"/>
          </a:p>
        </p:txBody>
      </p:sp>
    </p:spTree>
    <p:extLst>
      <p:ext uri="{BB962C8B-B14F-4D97-AF65-F5344CB8AC3E}">
        <p14:creationId xmlns:p14="http://schemas.microsoft.com/office/powerpoint/2010/main" val="3612595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9CC86C0-ABB0-499D-AA8F-43023145B1EB}" type="datetimeFigureOut">
              <a:rPr lang="en-US" smtClean="0"/>
              <a:pPr/>
              <a:t>5/12/2017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6BA5B50-528B-4B60-939C-212E51949378}" type="slidenum">
              <a:rPr lang="en-US" smtClean="0"/>
              <a:pPr/>
              <a:t>‹#›</a:t>
            </a:fld>
            <a:endParaRPr lang="en-US" dirty="0"/>
          </a:p>
        </p:txBody>
      </p:sp>
    </p:spTree>
    <p:extLst>
      <p:ext uri="{BB962C8B-B14F-4D97-AF65-F5344CB8AC3E}">
        <p14:creationId xmlns:p14="http://schemas.microsoft.com/office/powerpoint/2010/main" val="1267162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349375"/>
            <a:ext cx="6248400" cy="1470025"/>
          </a:xfrm>
        </p:spPr>
        <p:txBody>
          <a:bodyPr/>
          <a:lstStyle>
            <a:lvl1pPr>
              <a:defRPr b="1" i="0" baseline="0">
                <a:solidFill>
                  <a:schemeClr val="accent5">
                    <a:lumMod val="5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3200400"/>
            <a:ext cx="6172200" cy="1676400"/>
          </a:xfrm>
        </p:spPr>
        <p:txBody>
          <a:bodyPr/>
          <a:lstStyle>
            <a:lvl1pPr marL="0" indent="0" algn="ctr">
              <a:buNone/>
              <a:defRPr baseline="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Rectangle 13"/>
          <p:cNvSpPr/>
          <p:nvPr/>
        </p:nvSpPr>
        <p:spPr>
          <a:xfrm>
            <a:off x="0" y="0"/>
            <a:ext cx="2362200" cy="6858000"/>
          </a:xfrm>
          <a:prstGeom prst="rect">
            <a:avLst/>
          </a:prstGeom>
          <a:gradFill flip="none" rotWithShape="1">
            <a:gsLst>
              <a:gs pos="0">
                <a:srgbClr val="FFC229">
                  <a:shade val="30000"/>
                  <a:satMod val="115000"/>
                </a:srgbClr>
              </a:gs>
              <a:gs pos="50000">
                <a:srgbClr val="FFC229">
                  <a:shade val="67500"/>
                  <a:satMod val="115000"/>
                </a:srgbClr>
              </a:gs>
              <a:gs pos="100000">
                <a:srgbClr val="FFC229">
                  <a:shade val="100000"/>
                  <a:satMod val="115000"/>
                </a:srgbClr>
              </a:gs>
            </a:gsLst>
            <a:path path="circle">
              <a:fillToRect l="100000" t="100000"/>
            </a:path>
            <a:tileRect r="-100000" b="-100000"/>
          </a:gra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StateSeal.gif"/>
          <p:cNvPicPr>
            <a:picLocks noChangeAspect="1"/>
          </p:cNvPicPr>
          <p:nvPr/>
        </p:nvPicPr>
        <p:blipFill>
          <a:blip r:embed="rId2" cstate="print"/>
          <a:stretch>
            <a:fillRect/>
          </a:stretch>
        </p:blipFill>
        <p:spPr>
          <a:xfrm>
            <a:off x="152400" y="304800"/>
            <a:ext cx="2057400" cy="2090372"/>
          </a:xfrm>
          <a:prstGeom prst="rect">
            <a:avLst/>
          </a:prstGeom>
        </p:spPr>
      </p:pic>
      <p:cxnSp>
        <p:nvCxnSpPr>
          <p:cNvPr id="17" name="Straight Connector 16"/>
          <p:cNvCxnSpPr/>
          <p:nvPr userDrawn="1"/>
        </p:nvCxnSpPr>
        <p:spPr>
          <a:xfrm>
            <a:off x="2590800" y="2971800"/>
            <a:ext cx="6172200"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19" name="Picture 18" descr="Official DAAS logo.tif"/>
          <p:cNvPicPr>
            <a:picLocks noChangeAspect="1"/>
          </p:cNvPicPr>
          <p:nvPr userDrawn="1"/>
        </p:nvPicPr>
        <p:blipFill>
          <a:blip r:embed="rId3" cstate="print"/>
          <a:stretch>
            <a:fillRect/>
          </a:stretch>
        </p:blipFill>
        <p:spPr>
          <a:xfrm>
            <a:off x="4800600" y="5410200"/>
            <a:ext cx="4267200" cy="1344291"/>
          </a:xfrm>
          <a:prstGeom prst="rect">
            <a:avLst/>
          </a:prstGeom>
        </p:spPr>
      </p:pic>
      <p:pic>
        <p:nvPicPr>
          <p:cNvPr id="20" name="Picture 19" descr="3Dstarman.gif"/>
          <p:cNvPicPr>
            <a:picLocks noChangeAspect="1"/>
          </p:cNvPicPr>
          <p:nvPr userDrawn="1"/>
        </p:nvPicPr>
        <p:blipFill>
          <a:blip r:embed="rId4" cstate="print"/>
          <a:stretch>
            <a:fillRect/>
          </a:stretch>
        </p:blipFill>
        <p:spPr>
          <a:xfrm>
            <a:off x="609600" y="4343400"/>
            <a:ext cx="1371600" cy="1245476"/>
          </a:xfrm>
          <a:prstGeom prst="rect">
            <a:avLst/>
          </a:prstGeom>
        </p:spPr>
      </p:pic>
      <p:sp>
        <p:nvSpPr>
          <p:cNvPr id="21" name="TextBox 20"/>
          <p:cNvSpPr txBox="1"/>
          <p:nvPr userDrawn="1"/>
        </p:nvSpPr>
        <p:spPr>
          <a:xfrm>
            <a:off x="76200" y="5638800"/>
            <a:ext cx="2209800" cy="1015663"/>
          </a:xfrm>
          <a:prstGeom prst="rect">
            <a:avLst/>
          </a:prstGeom>
          <a:noFill/>
        </p:spPr>
        <p:txBody>
          <a:bodyPr wrap="square" rtlCol="0">
            <a:spAutoFit/>
          </a:bodyPr>
          <a:lstStyle/>
          <a:p>
            <a:pPr algn="ctr"/>
            <a:r>
              <a:rPr lang="en-US" sz="2000" b="1" spc="0" baseline="0" dirty="0" smtClean="0">
                <a:latin typeface="Franklin Gothic Demi" pitchFamily="34" charset="0"/>
                <a:ea typeface="Adobe Heiti Std R" pitchFamily="34" charset="-128"/>
              </a:rPr>
              <a:t>Arkansas Department of Human Services </a:t>
            </a:r>
            <a:endParaRPr lang="en-US" sz="2000" b="1" spc="0" baseline="0" dirty="0">
              <a:latin typeface="Franklin Gothic Demi" pitchFamily="34" charset="0"/>
              <a:ea typeface="Adobe Heiti Std R" pitchFamily="34" charset="-128"/>
            </a:endParaRPr>
          </a:p>
        </p:txBody>
      </p:sp>
      <p:cxnSp>
        <p:nvCxnSpPr>
          <p:cNvPr id="30" name="Straight Connector 29"/>
          <p:cNvCxnSpPr/>
          <p:nvPr userDrawn="1"/>
        </p:nvCxnSpPr>
        <p:spPr>
          <a:xfrm>
            <a:off x="2514600" y="6553200"/>
            <a:ext cx="2209800" cy="0"/>
          </a:xfrm>
          <a:prstGeom prst="line">
            <a:avLst/>
          </a:prstGeom>
          <a:ln>
            <a:solidFill>
              <a:schemeClr val="accent5">
                <a:lumMod val="75000"/>
              </a:schemeClr>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5DF44B-B620-463C-ABAE-3CB156E19B1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5DF44B-B620-463C-ABAE-3CB156E19B1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lvl1pPr>
              <a:defRPr b="1" i="0" baseline="0">
                <a:solidFill>
                  <a:schemeClr val="accent2">
                    <a:lumMod val="5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447800" y="1600200"/>
            <a:ext cx="7239000" cy="4953000"/>
          </a:xfrm>
        </p:spPr>
        <p:txBody>
          <a:bodyPr/>
          <a:lstStyle>
            <a:lvl1pPr>
              <a:buClr>
                <a:schemeClr val="accent2">
                  <a:lumMod val="50000"/>
                </a:schemeClr>
              </a:buClr>
              <a:defRPr/>
            </a:lvl1pPr>
            <a:lvl2pPr>
              <a:buClr>
                <a:schemeClr val="accent5">
                  <a:lumMod val="50000"/>
                </a:schemeClr>
              </a:buClr>
              <a:defRPr/>
            </a:lvl2pPr>
            <a:lvl3pPr>
              <a:buClr>
                <a:schemeClr val="accent5">
                  <a:lumMod val="75000"/>
                </a:schemeClr>
              </a:buCl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0"/>
            <a:ext cx="1280160" cy="6858000"/>
          </a:xfrm>
          <a:prstGeom prst="rect">
            <a:avLst/>
          </a:prstGeom>
          <a:gradFill flip="none" rotWithShape="1">
            <a:gsLst>
              <a:gs pos="0">
                <a:srgbClr val="FFC229">
                  <a:shade val="30000"/>
                  <a:satMod val="115000"/>
                </a:srgbClr>
              </a:gs>
              <a:gs pos="50000">
                <a:srgbClr val="FFC229">
                  <a:shade val="67500"/>
                  <a:satMod val="115000"/>
                </a:srgbClr>
              </a:gs>
              <a:gs pos="100000">
                <a:srgbClr val="FFC229">
                  <a:shade val="100000"/>
                  <a:satMod val="115000"/>
                </a:srgbClr>
              </a:gs>
            </a:gsLst>
            <a:path path="circle">
              <a:fillToRect l="100000" t="100000"/>
            </a:path>
            <a:tileRect r="-100000" b="-100000"/>
          </a:gra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1524000" y="1524000"/>
            <a:ext cx="708660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1"/>
          </p:nvPr>
        </p:nvSpPr>
        <p:spPr>
          <a:xfrm>
            <a:off x="152400" y="6248400"/>
            <a:ext cx="990600" cy="365125"/>
          </a:xfrm>
        </p:spPr>
        <p:txBody>
          <a:bodyPr/>
          <a:lstStyle>
            <a:lvl1pPr algn="ctr">
              <a:defRPr>
                <a:solidFill>
                  <a:schemeClr val="tx1"/>
                </a:solidFill>
              </a:defRPr>
            </a:lvl1pPr>
          </a:lstStyle>
          <a:p>
            <a:fld id="{3C5DF44B-B620-463C-ABAE-3CB156E19B10}" type="slidenum">
              <a:rPr lang="en-US" smtClean="0"/>
              <a:pPr/>
              <a:t>‹#›</a:t>
            </a:fld>
            <a:endParaRPr lang="en-US" dirty="0"/>
          </a:p>
        </p:txBody>
      </p:sp>
      <p:pic>
        <p:nvPicPr>
          <p:cNvPr id="9" name="Picture 8" descr="Official DAAS logo.tif"/>
          <p:cNvPicPr>
            <a:picLocks noChangeAspect="1"/>
          </p:cNvPicPr>
          <p:nvPr userDrawn="1"/>
        </p:nvPicPr>
        <p:blipFill>
          <a:blip r:embed="rId2" cstate="print"/>
          <a:stretch>
            <a:fillRect/>
          </a:stretch>
        </p:blipFill>
        <p:spPr>
          <a:xfrm>
            <a:off x="6172200" y="5867400"/>
            <a:ext cx="2895600" cy="912197"/>
          </a:xfrm>
          <a:prstGeom prst="rect">
            <a:avLst/>
          </a:prstGeom>
        </p:spPr>
      </p:pic>
      <p:cxnSp>
        <p:nvCxnSpPr>
          <p:cNvPr id="16" name="Straight Connector 15"/>
          <p:cNvCxnSpPr/>
          <p:nvPr userDrawn="1"/>
        </p:nvCxnSpPr>
        <p:spPr>
          <a:xfrm>
            <a:off x="1600200" y="6629400"/>
            <a:ext cx="4191000" cy="0"/>
          </a:xfrm>
          <a:prstGeom prst="line">
            <a:avLst/>
          </a:prstGeom>
          <a:ln>
            <a:solidFill>
              <a:schemeClr val="accent5">
                <a:lumMod val="75000"/>
              </a:schemeClr>
            </a:solidFill>
          </a:ln>
        </p:spPr>
        <p:style>
          <a:lnRef idx="2">
            <a:schemeClr val="accent5"/>
          </a:lnRef>
          <a:fillRef idx="0">
            <a:schemeClr val="accent5"/>
          </a:fillRef>
          <a:effectRef idx="1">
            <a:schemeClr val="accent5"/>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5DF44B-B620-463C-ABAE-3CB156E19B1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5DF44B-B620-463C-ABAE-3CB156E19B1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5DF44B-B620-463C-ABAE-3CB156E19B1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5DF44B-B620-463C-ABAE-3CB156E19B1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5DF44B-B620-463C-ABAE-3CB156E19B1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5DF44B-B620-463C-ABAE-3CB156E19B1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5DF44B-B620-463C-ABAE-3CB156E19B1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DF44B-B620-463C-ABAE-3CB156E19B1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1935" TargetMode="External"/><Relationship Id="rId2" Type="http://schemas.openxmlformats.org/officeDocument/2006/relationships/hyperlink" Target="https://en.wikipedia.org/wiki/August_14" TargetMode="External"/><Relationship Id="rId1" Type="http://schemas.openxmlformats.org/officeDocument/2006/relationships/slideLayout" Target="../slideLayouts/slideLayout2.xml"/><Relationship Id="rId4" Type="http://schemas.openxmlformats.org/officeDocument/2006/relationships/hyperlink" Target="https://en.wikipedia.org/wiki/Federal_assistanc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371600"/>
            <a:ext cx="6248400" cy="1470025"/>
          </a:xfrm>
        </p:spPr>
        <p:txBody>
          <a:bodyPr/>
          <a:lstStyle/>
          <a:p>
            <a:r>
              <a:rPr lang="en-US" dirty="0" smtClean="0"/>
              <a:t>Community Resource Networks</a:t>
            </a:r>
            <a:endParaRPr lang="en-US" dirty="0"/>
          </a:p>
        </p:txBody>
      </p:sp>
      <p:sp>
        <p:nvSpPr>
          <p:cNvPr id="3" name="Subtitle 2"/>
          <p:cNvSpPr>
            <a:spLocks noGrp="1"/>
          </p:cNvSpPr>
          <p:nvPr>
            <p:ph type="subTitle" idx="1"/>
          </p:nvPr>
        </p:nvSpPr>
        <p:spPr>
          <a:xfrm>
            <a:off x="2590800" y="3810000"/>
            <a:ext cx="6172200" cy="1295400"/>
          </a:xfrm>
        </p:spPr>
        <p:txBody>
          <a:bodyPr>
            <a:normAutofit/>
          </a:bodyPr>
          <a:lstStyle/>
          <a:p>
            <a:r>
              <a:rPr lang="en-US" dirty="0" smtClean="0"/>
              <a:t>Bernie Quell, LPC</a:t>
            </a:r>
          </a:p>
          <a:p>
            <a:r>
              <a:rPr lang="en-US" dirty="0" smtClean="0"/>
              <a:t>Program Manager</a:t>
            </a:r>
            <a:endParaRPr lang="en-US" dirty="0"/>
          </a:p>
        </p:txBody>
      </p:sp>
      <p:sp>
        <p:nvSpPr>
          <p:cNvPr id="4" name="TextBox 3"/>
          <p:cNvSpPr txBox="1"/>
          <p:nvPr/>
        </p:nvSpPr>
        <p:spPr>
          <a:xfrm>
            <a:off x="3200400" y="304800"/>
            <a:ext cx="4876800" cy="923330"/>
          </a:xfrm>
          <a:prstGeom prst="rect">
            <a:avLst/>
          </a:prstGeom>
          <a:solidFill>
            <a:srgbClr val="FFC000"/>
          </a:solidFill>
        </p:spPr>
        <p:txBody>
          <a:bodyPr wrap="square" rtlCol="0">
            <a:spAutoFit/>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Arkansas Community Action Agencies Association</a:t>
            </a:r>
          </a:p>
          <a:p>
            <a:pPr algn="ctr"/>
            <a:r>
              <a:rPr lang="en-US" b="1" dirty="0" smtClean="0">
                <a:latin typeface="Verdana" panose="020B0604030504040204" pitchFamily="34" charset="0"/>
                <a:ea typeface="Verdana" panose="020B0604030504040204" pitchFamily="34" charset="0"/>
                <a:cs typeface="Verdana" panose="020B0604030504040204" pitchFamily="34" charset="0"/>
              </a:rPr>
              <a:t>May 18, 2017</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Service </a:t>
            </a:r>
            <a:r>
              <a:rPr lang="en-US" dirty="0" smtClean="0"/>
              <a:t>We Offer is</a:t>
            </a:r>
            <a:br>
              <a:rPr lang="en-US" dirty="0" smtClean="0"/>
            </a:br>
            <a:r>
              <a:rPr lang="en-US" dirty="0" smtClean="0"/>
              <a:t>Resource Options Counseling</a:t>
            </a:r>
            <a:endParaRPr lang="en-US" dirty="0"/>
          </a:p>
        </p:txBody>
      </p:sp>
      <p:sp>
        <p:nvSpPr>
          <p:cNvPr id="3" name="Content Placeholder 2"/>
          <p:cNvSpPr>
            <a:spLocks noGrp="1"/>
          </p:cNvSpPr>
          <p:nvPr>
            <p:ph idx="1"/>
          </p:nvPr>
        </p:nvSpPr>
        <p:spPr/>
        <p:txBody>
          <a:bodyPr>
            <a:normAutofit/>
          </a:bodyPr>
          <a:lstStyle/>
          <a:p>
            <a:pPr marL="0" indent="0">
              <a:buNone/>
            </a:pPr>
            <a:r>
              <a:rPr lang="en-US" sz="2600" dirty="0" smtClean="0"/>
              <a:t>	Seniors</a:t>
            </a:r>
            <a:endParaRPr lang="en-US" sz="2600" dirty="0"/>
          </a:p>
          <a:p>
            <a:pPr marL="0" indent="0">
              <a:buNone/>
            </a:pPr>
            <a:r>
              <a:rPr lang="en-US" sz="2600" dirty="0" smtClean="0"/>
              <a:t>	Individuals </a:t>
            </a:r>
            <a:r>
              <a:rPr lang="en-US" sz="2600" dirty="0"/>
              <a:t>with disabilities</a:t>
            </a:r>
          </a:p>
          <a:p>
            <a:pPr marL="0" indent="0">
              <a:buNone/>
            </a:pPr>
            <a:r>
              <a:rPr lang="en-US" sz="2600" dirty="0" smtClean="0"/>
              <a:t>	Individuals </a:t>
            </a:r>
            <a:r>
              <a:rPr lang="en-US" sz="2600" dirty="0"/>
              <a:t>who lack health </a:t>
            </a:r>
            <a:r>
              <a:rPr lang="en-US" sz="2600" dirty="0" smtClean="0"/>
              <a:t>insurance,</a:t>
            </a:r>
          </a:p>
          <a:p>
            <a:pPr marL="0" indent="0">
              <a:buNone/>
            </a:pPr>
            <a:r>
              <a:rPr lang="en-US" sz="2600" dirty="0"/>
              <a:t>	</a:t>
            </a:r>
            <a:r>
              <a:rPr lang="en-US" sz="2600" dirty="0" smtClean="0"/>
              <a:t>Will ask the question:</a:t>
            </a:r>
            <a:endParaRPr lang="en-US" sz="2600" dirty="0"/>
          </a:p>
          <a:p>
            <a:pPr marL="0" indent="0">
              <a:buNone/>
            </a:pPr>
            <a:r>
              <a:rPr lang="en-US" sz="4000" b="1" dirty="0" smtClean="0"/>
              <a:t>	What resource options are </a:t>
            </a:r>
          </a:p>
          <a:p>
            <a:pPr marL="0" indent="0">
              <a:buNone/>
            </a:pPr>
            <a:r>
              <a:rPr lang="en-US" sz="4000" b="1" dirty="0" smtClean="0"/>
              <a:t>  	 available to me?</a:t>
            </a:r>
          </a:p>
          <a:p>
            <a:pPr marL="0" indent="0">
              <a:buNone/>
            </a:pPr>
            <a:endParaRPr lang="en-US" sz="4000" b="1" dirty="0" smtClean="0"/>
          </a:p>
          <a:p>
            <a:pPr marL="0" indent="0">
              <a:buNone/>
            </a:pPr>
            <a:endParaRPr lang="en-US" sz="4000" b="1"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10</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0200" y="3657600"/>
            <a:ext cx="2509966" cy="1225882"/>
          </a:xfrm>
          <a:prstGeom prst="rect">
            <a:avLst/>
          </a:prstGeom>
        </p:spPr>
      </p:pic>
    </p:spTree>
    <p:extLst>
      <p:ext uri="{BB962C8B-B14F-4D97-AF65-F5344CB8AC3E}">
        <p14:creationId xmlns:p14="http://schemas.microsoft.com/office/powerpoint/2010/main" val="2800595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What </a:t>
            </a:r>
            <a:r>
              <a:rPr lang="en-US" dirty="0" smtClean="0">
                <a:effectLst>
                  <a:outerShdw blurRad="38100" dist="38100" dir="2700000" algn="tl">
                    <a:srgbClr val="000000">
                      <a:alpha val="43137"/>
                    </a:srgbClr>
                  </a:outerShdw>
                </a:effectLst>
              </a:rPr>
              <a:t>Does Resource </a:t>
            </a:r>
            <a:r>
              <a:rPr lang="en-US" dirty="0">
                <a:effectLst>
                  <a:outerShdw blurRad="38100" dist="38100" dir="2700000" algn="tl">
                    <a:srgbClr val="000000">
                      <a:alpha val="43137"/>
                    </a:srgbClr>
                  </a:outerShdw>
                </a:effectLst>
              </a:rPr>
              <a:t>Options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Counseling </a:t>
            </a:r>
            <a:r>
              <a:rPr lang="en-US" dirty="0">
                <a:effectLst>
                  <a:outerShdw blurRad="38100" dist="38100" dir="2700000" algn="tl">
                    <a:srgbClr val="000000">
                      <a:alpha val="43137"/>
                    </a:srgbClr>
                  </a:outerShdw>
                </a:effectLst>
              </a:rPr>
              <a:t>Offer? </a:t>
            </a:r>
            <a:endParaRPr lang="en-US" dirty="0"/>
          </a:p>
        </p:txBody>
      </p:sp>
      <p:sp>
        <p:nvSpPr>
          <p:cNvPr id="3" name="Content Placeholder 2"/>
          <p:cNvSpPr>
            <a:spLocks noGrp="1"/>
          </p:cNvSpPr>
          <p:nvPr>
            <p:ph idx="1"/>
          </p:nvPr>
        </p:nvSpPr>
        <p:spPr>
          <a:xfrm>
            <a:off x="1447800" y="1676400"/>
            <a:ext cx="7239000" cy="4648200"/>
          </a:xfrm>
        </p:spPr>
        <p:txBody>
          <a:bodyPr>
            <a:normAutofit lnSpcReduction="10000"/>
          </a:bodyPr>
          <a:lstStyle/>
          <a:p>
            <a:pPr marL="0" indent="0" eaLnBrk="0" hangingPunct="0">
              <a:lnSpc>
                <a:spcPct val="80000"/>
              </a:lnSpc>
              <a:buClr>
                <a:srgbClr val="E1631D"/>
              </a:buClr>
              <a:buSzPct val="90000"/>
              <a:buNone/>
            </a:pPr>
            <a:r>
              <a:rPr lang="en-US" dirty="0" smtClean="0"/>
              <a:t> Resource Options is </a:t>
            </a:r>
            <a:r>
              <a:rPr lang="en-US" dirty="0"/>
              <a:t>person-centered and includes :</a:t>
            </a:r>
          </a:p>
          <a:p>
            <a:pPr marL="171450" indent="-171450" eaLnBrk="0" hangingPunct="0">
              <a:lnSpc>
                <a:spcPct val="80000"/>
              </a:lnSpc>
              <a:buClr>
                <a:srgbClr val="E1631D"/>
              </a:buClr>
              <a:buSzPct val="90000"/>
            </a:pPr>
            <a:endParaRPr lang="en-US" sz="800" dirty="0"/>
          </a:p>
          <a:p>
            <a:pPr lvl="1" indent="-457200" eaLnBrk="0" hangingPunct="0">
              <a:lnSpc>
                <a:spcPct val="80000"/>
              </a:lnSpc>
              <a:buClr>
                <a:srgbClr val="E1631D"/>
              </a:buClr>
              <a:buSzPct val="90000"/>
              <a:buFont typeface="Arial" pitchFamily="34" charset="0"/>
              <a:buChar char="•"/>
            </a:pPr>
            <a:r>
              <a:rPr lang="en-US" sz="3200" dirty="0"/>
              <a:t>gathering information about                   the person’s current situation; </a:t>
            </a:r>
          </a:p>
          <a:p>
            <a:pPr marL="280988" lvl="1" indent="-280988" eaLnBrk="0" hangingPunct="0">
              <a:lnSpc>
                <a:spcPct val="80000"/>
              </a:lnSpc>
              <a:buClr>
                <a:srgbClr val="E1631D"/>
              </a:buClr>
              <a:buSzPct val="90000"/>
              <a:buFont typeface="Arial" pitchFamily="34" charset="0"/>
              <a:buChar char="•"/>
            </a:pPr>
            <a:endParaRPr lang="en-US" sz="800" dirty="0"/>
          </a:p>
          <a:p>
            <a:pPr lvl="1" indent="-457200" eaLnBrk="0" hangingPunct="0">
              <a:lnSpc>
                <a:spcPct val="80000"/>
              </a:lnSpc>
              <a:buClr>
                <a:srgbClr val="E1631D"/>
              </a:buClr>
              <a:buSzPct val="90000"/>
              <a:buFont typeface="Arial" pitchFamily="34" charset="0"/>
              <a:buChar char="•"/>
            </a:pPr>
            <a:r>
              <a:rPr lang="en-US" sz="3200" dirty="0"/>
              <a:t>providing information on and  educating about </a:t>
            </a:r>
            <a:r>
              <a:rPr lang="en-US" sz="3200" dirty="0" smtClean="0"/>
              <a:t>support </a:t>
            </a:r>
            <a:r>
              <a:rPr lang="en-US" sz="3200" dirty="0"/>
              <a:t>options; </a:t>
            </a:r>
          </a:p>
          <a:p>
            <a:pPr marL="280988" lvl="1" indent="-280988" eaLnBrk="0" hangingPunct="0">
              <a:lnSpc>
                <a:spcPct val="80000"/>
              </a:lnSpc>
              <a:buClr>
                <a:srgbClr val="E1631D"/>
              </a:buClr>
              <a:buSzPct val="90000"/>
              <a:buFont typeface="Arial" pitchFamily="34" charset="0"/>
              <a:buChar char="•"/>
            </a:pPr>
            <a:endParaRPr lang="en-US" sz="800" dirty="0"/>
          </a:p>
          <a:p>
            <a:pPr lvl="1" indent="-457200" eaLnBrk="0" hangingPunct="0">
              <a:lnSpc>
                <a:spcPct val="80000"/>
              </a:lnSpc>
              <a:buClr>
                <a:srgbClr val="E1631D"/>
              </a:buClr>
              <a:buSzPct val="90000"/>
              <a:buFont typeface="Arial" pitchFamily="34" charset="0"/>
              <a:buChar char="•"/>
            </a:pPr>
            <a:r>
              <a:rPr lang="en-US" sz="3200" dirty="0"/>
              <a:t>weighing pros/cons of various options; </a:t>
            </a:r>
          </a:p>
          <a:p>
            <a:pPr marL="280988" lvl="1" indent="-280988" eaLnBrk="0" hangingPunct="0">
              <a:lnSpc>
                <a:spcPct val="80000"/>
              </a:lnSpc>
              <a:buClr>
                <a:srgbClr val="E1631D"/>
              </a:buClr>
              <a:buSzPct val="90000"/>
              <a:buFont typeface="Arial" pitchFamily="34" charset="0"/>
              <a:buChar char="•"/>
            </a:pPr>
            <a:endParaRPr lang="en-US" sz="800" dirty="0"/>
          </a:p>
          <a:p>
            <a:pPr lvl="1" indent="-457200" eaLnBrk="0" hangingPunct="0">
              <a:lnSpc>
                <a:spcPct val="80000"/>
              </a:lnSpc>
              <a:buClr>
                <a:srgbClr val="E1631D"/>
              </a:buClr>
              <a:buSzPct val="90000"/>
              <a:buFont typeface="Arial" pitchFamily="34" charset="0"/>
              <a:buChar char="•"/>
            </a:pPr>
            <a:r>
              <a:rPr lang="en-US" sz="3200" dirty="0"/>
              <a:t>h</a:t>
            </a:r>
            <a:r>
              <a:rPr lang="en-US" sz="3200" dirty="0" smtClean="0"/>
              <a:t>ow to connect to services; how to apply </a:t>
            </a:r>
            <a:r>
              <a:rPr lang="en-US" sz="3200" dirty="0"/>
              <a:t>for services.</a:t>
            </a:r>
          </a:p>
          <a:p>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11</a:t>
            </a:fld>
            <a:endParaRPr lang="en-US" dirty="0"/>
          </a:p>
        </p:txBody>
      </p:sp>
    </p:spTree>
    <p:extLst>
      <p:ext uri="{BB962C8B-B14F-4D97-AF65-F5344CB8AC3E}">
        <p14:creationId xmlns:p14="http://schemas.microsoft.com/office/powerpoint/2010/main" val="2791218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Aging and Disability </a:t>
            </a:r>
            <a:br>
              <a:rPr lang="en-US" dirty="0" smtClean="0"/>
            </a:br>
            <a:r>
              <a:rPr lang="en-US" dirty="0" smtClean="0"/>
              <a:t>Resource Center (ADRC)</a:t>
            </a:r>
            <a:endParaRPr lang="en-US" dirty="0"/>
          </a:p>
        </p:txBody>
      </p:sp>
      <p:sp>
        <p:nvSpPr>
          <p:cNvPr id="3" name="Content Placeholder 2"/>
          <p:cNvSpPr>
            <a:spLocks noGrp="1"/>
          </p:cNvSpPr>
          <p:nvPr>
            <p:ph idx="1"/>
          </p:nvPr>
        </p:nvSpPr>
        <p:spPr>
          <a:xfrm>
            <a:off x="1447800" y="1600200"/>
            <a:ext cx="7239000" cy="4343400"/>
          </a:xfrm>
        </p:spPr>
        <p:txBody>
          <a:bodyPr>
            <a:normAutofit/>
          </a:bodyPr>
          <a:lstStyle/>
          <a:p>
            <a:r>
              <a:rPr lang="en-US" sz="2800" dirty="0" smtClean="0"/>
              <a:t>The ADRC is a resource to all who have questions about care for the elderly and adult individuals with disabilities.</a:t>
            </a:r>
          </a:p>
          <a:p>
            <a:r>
              <a:rPr lang="en-US" sz="1400" dirty="0" smtClean="0"/>
              <a:t/>
            </a:r>
            <a:br>
              <a:rPr lang="en-US" sz="1400" dirty="0" smtClean="0"/>
            </a:br>
            <a:r>
              <a:rPr lang="en-US" sz="2400" dirty="0" smtClean="0"/>
              <a:t>Call toll free:       </a:t>
            </a:r>
            <a:r>
              <a:rPr lang="en-US" sz="4800" dirty="0" smtClean="0"/>
              <a:t>1-866-801-3435</a:t>
            </a:r>
            <a:br>
              <a:rPr lang="en-US" sz="4800" dirty="0" smtClean="0"/>
            </a:br>
            <a:r>
              <a:rPr lang="en-US" sz="4800" b="1" dirty="0" smtClean="0"/>
              <a:t>   </a:t>
            </a:r>
            <a:r>
              <a:rPr lang="en-US" sz="4400" b="1" dirty="0" smtClean="0"/>
              <a:t>ww.choicesinliving.ar.gov </a:t>
            </a:r>
            <a:endParaRPr lang="en-US" sz="4400" b="1" dirty="0"/>
          </a:p>
        </p:txBody>
      </p:sp>
      <p:sp>
        <p:nvSpPr>
          <p:cNvPr id="4" name="Slide Number Placeholder 3"/>
          <p:cNvSpPr>
            <a:spLocks noGrp="1"/>
          </p:cNvSpPr>
          <p:nvPr>
            <p:ph type="sldNum" sz="quarter" idx="11"/>
          </p:nvPr>
        </p:nvSpPr>
        <p:spPr/>
        <p:txBody>
          <a:bodyPr/>
          <a:lstStyle/>
          <a:p>
            <a:fld id="{3C5DF44B-B620-463C-ABAE-3CB156E19B10}" type="slidenum">
              <a:rPr lang="en-US" sz="1800" b="1" smtClean="0"/>
              <a:pPr/>
              <a:t>12</a:t>
            </a:fld>
            <a:endParaRPr lang="en-US" sz="1800" b="1" dirty="0"/>
          </a:p>
        </p:txBody>
      </p:sp>
      <p:pic>
        <p:nvPicPr>
          <p:cNvPr id="5" name="Picture 5" descr="Picture10"/>
          <p:cNvPicPr>
            <a:picLocks noChangeAspect="1" noChangeArrowheads="1"/>
          </p:cNvPicPr>
          <p:nvPr/>
        </p:nvPicPr>
        <p:blipFill>
          <a:blip r:embed="rId2" cstate="print"/>
          <a:stretch>
            <a:fillRect/>
          </a:stretch>
        </p:blipFill>
        <p:spPr bwMode="auto">
          <a:xfrm>
            <a:off x="1828800" y="4800600"/>
            <a:ext cx="3068320" cy="1840992"/>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Options Counseling</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law and regulation that requires every State and nursing facilities to address Options Counseling came about due to some legal issues that resulted in a 1990’s Supreme Court Decision.</a:t>
            </a:r>
          </a:p>
          <a:p>
            <a:pPr marL="0" indent="0">
              <a:buNone/>
            </a:pPr>
            <a:r>
              <a:rPr lang="en-US" dirty="0" smtClean="0"/>
              <a:t>This part of the presentation is a look back to the past and how the past has evolved into todays mandated service.</a:t>
            </a:r>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13</a:t>
            </a:fld>
            <a:endParaRPr lang="en-US" dirty="0"/>
          </a:p>
        </p:txBody>
      </p:sp>
    </p:spTree>
    <p:extLst>
      <p:ext uri="{BB962C8B-B14F-4D97-AF65-F5344CB8AC3E}">
        <p14:creationId xmlns:p14="http://schemas.microsoft.com/office/powerpoint/2010/main" val="3255801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Historical Progression of </a:t>
            </a:r>
            <a:br>
              <a:rPr lang="en-US" dirty="0" smtClean="0"/>
            </a:br>
            <a:r>
              <a:rPr lang="en-US" dirty="0" smtClean="0"/>
              <a:t>Support Services</a:t>
            </a:r>
            <a:endParaRPr lang="en-US" dirty="0"/>
          </a:p>
        </p:txBody>
      </p:sp>
      <p:sp>
        <p:nvSpPr>
          <p:cNvPr id="3" name="Content Placeholder 2"/>
          <p:cNvSpPr>
            <a:spLocks noGrp="1"/>
          </p:cNvSpPr>
          <p:nvPr>
            <p:ph idx="1"/>
          </p:nvPr>
        </p:nvSpPr>
        <p:spPr/>
        <p:txBody>
          <a:bodyPr/>
          <a:lstStyle/>
          <a:p>
            <a:pPr marL="0" indent="0">
              <a:buNone/>
            </a:pPr>
            <a:r>
              <a:rPr lang="en-US" dirty="0" smtClean="0"/>
              <a:t>Inclusive of:</a:t>
            </a:r>
            <a:endParaRPr lang="en-US" dirty="0"/>
          </a:p>
          <a:p>
            <a:pPr marL="0" indent="0">
              <a:buNone/>
            </a:pPr>
            <a:r>
              <a:rPr lang="en-US" b="1" dirty="0" smtClean="0"/>
              <a:t>  Institutional Care (Late 1800’s)</a:t>
            </a:r>
          </a:p>
          <a:p>
            <a:pPr marL="0" indent="0">
              <a:buNone/>
            </a:pPr>
            <a:r>
              <a:rPr lang="en-US" b="1" dirty="0"/>
              <a:t>	</a:t>
            </a:r>
            <a:r>
              <a:rPr lang="en-US" dirty="0" smtClean="0"/>
              <a:t>Almshouses (Poor House)</a:t>
            </a:r>
          </a:p>
          <a:p>
            <a:pPr marL="0" indent="0">
              <a:buNone/>
            </a:pPr>
            <a:r>
              <a:rPr lang="en-US" dirty="0"/>
              <a:t>	</a:t>
            </a:r>
            <a:r>
              <a:rPr lang="en-US" u="sng" dirty="0" smtClean="0"/>
              <a:t>Private</a:t>
            </a:r>
            <a:r>
              <a:rPr lang="en-US" dirty="0" smtClean="0"/>
              <a:t> Nursing Facility  </a:t>
            </a:r>
            <a:r>
              <a:rPr lang="en-US" b="1" dirty="0" smtClean="0"/>
              <a:t>(1935) </a:t>
            </a:r>
            <a:r>
              <a:rPr lang="en-US" dirty="0" smtClean="0"/>
              <a:t>	</a:t>
            </a:r>
          </a:p>
          <a:p>
            <a:pPr marL="0" indent="0">
              <a:buNone/>
            </a:pPr>
            <a:r>
              <a:rPr lang="en-US" dirty="0"/>
              <a:t> </a:t>
            </a:r>
            <a:r>
              <a:rPr lang="en-US" dirty="0" smtClean="0"/>
              <a:t> </a:t>
            </a:r>
            <a:r>
              <a:rPr lang="en-US" b="1" dirty="0" smtClean="0"/>
              <a:t>Home and Community Based Care</a:t>
            </a:r>
          </a:p>
          <a:p>
            <a:pPr marL="0" indent="0">
              <a:buNone/>
            </a:pPr>
            <a:r>
              <a:rPr lang="en-US" dirty="0"/>
              <a:t>	</a:t>
            </a:r>
            <a:r>
              <a:rPr lang="en-US" dirty="0" smtClean="0"/>
              <a:t>At Home Services  </a:t>
            </a:r>
            <a:r>
              <a:rPr lang="en-US" b="1" dirty="0"/>
              <a:t>(</a:t>
            </a:r>
            <a:r>
              <a:rPr lang="en-US" b="1" dirty="0" smtClean="0"/>
              <a:t>1990)</a:t>
            </a:r>
          </a:p>
          <a:p>
            <a:pPr marL="0" indent="0">
              <a:buNone/>
            </a:pPr>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14</a:t>
            </a:fld>
            <a:endParaRPr lang="en-US" dirty="0"/>
          </a:p>
        </p:txBody>
      </p:sp>
    </p:spTree>
    <p:extLst>
      <p:ext uri="{BB962C8B-B14F-4D97-AF65-F5344CB8AC3E}">
        <p14:creationId xmlns:p14="http://schemas.microsoft.com/office/powerpoint/2010/main" val="1138210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Caregiving</a:t>
            </a:r>
            <a:endParaRPr lang="en-US" dirty="0"/>
          </a:p>
        </p:txBody>
      </p:sp>
      <p:sp>
        <p:nvSpPr>
          <p:cNvPr id="3" name="Content Placeholder 2"/>
          <p:cNvSpPr>
            <a:spLocks noGrp="1"/>
          </p:cNvSpPr>
          <p:nvPr>
            <p:ph idx="1"/>
          </p:nvPr>
        </p:nvSpPr>
        <p:spPr>
          <a:xfrm>
            <a:off x="1447800" y="1600200"/>
            <a:ext cx="7391400" cy="4953000"/>
          </a:xfrm>
        </p:spPr>
        <p:txBody>
          <a:bodyPr/>
          <a:lstStyle/>
          <a:p>
            <a:pPr marL="0" indent="0">
              <a:buNone/>
            </a:pPr>
            <a:r>
              <a:rPr lang="en-US" b="1" dirty="0" smtClean="0"/>
              <a:t>Individual</a:t>
            </a:r>
            <a:r>
              <a:rPr lang="en-US" dirty="0" smtClean="0"/>
              <a:t> Caregiving:</a:t>
            </a:r>
          </a:p>
          <a:p>
            <a:r>
              <a:rPr lang="en-US" dirty="0" smtClean="0"/>
              <a:t>Care provided in</a:t>
            </a:r>
            <a:r>
              <a:rPr lang="en-US" dirty="0"/>
              <a:t> </a:t>
            </a:r>
            <a:r>
              <a:rPr lang="en-US" dirty="0" smtClean="0"/>
              <a:t>a </a:t>
            </a:r>
            <a:r>
              <a:rPr lang="en-US" dirty="0"/>
              <a:t>familiar </a:t>
            </a:r>
            <a:r>
              <a:rPr lang="en-US" dirty="0" smtClean="0"/>
              <a:t>home by the family and/or spouse</a:t>
            </a:r>
          </a:p>
          <a:p>
            <a:endParaRPr lang="en-US" dirty="0"/>
          </a:p>
          <a:p>
            <a:pPr marL="0" indent="0">
              <a:buNone/>
            </a:pPr>
            <a:r>
              <a:rPr lang="en-US" b="1" dirty="0" smtClean="0"/>
              <a:t>Group</a:t>
            </a:r>
            <a:r>
              <a:rPr lang="en-US" dirty="0" smtClean="0"/>
              <a:t> Caregiving:</a:t>
            </a:r>
          </a:p>
          <a:p>
            <a:r>
              <a:rPr lang="en-US" dirty="0" smtClean="0"/>
              <a:t>Care provided in a regulated “institutional” setting by unrelated, unfamiliar individuals.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15</a:t>
            </a:fld>
            <a:endParaRPr lang="en-US" dirty="0"/>
          </a:p>
        </p:txBody>
      </p:sp>
    </p:spTree>
    <p:extLst>
      <p:ext uri="{BB962C8B-B14F-4D97-AF65-F5344CB8AC3E}">
        <p14:creationId xmlns:p14="http://schemas.microsoft.com/office/powerpoint/2010/main" val="2418346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Care</a:t>
            </a:r>
            <a:endParaRPr lang="en-US" dirty="0"/>
          </a:p>
        </p:txBody>
      </p:sp>
      <p:sp>
        <p:nvSpPr>
          <p:cNvPr id="3" name="Content Placeholder 2"/>
          <p:cNvSpPr>
            <a:spLocks noGrp="1"/>
          </p:cNvSpPr>
          <p:nvPr>
            <p:ph idx="1"/>
          </p:nvPr>
        </p:nvSpPr>
        <p:spPr>
          <a:xfrm>
            <a:off x="1447800" y="1600200"/>
            <a:ext cx="7620000" cy="4953000"/>
          </a:xfrm>
        </p:spPr>
        <p:txBody>
          <a:bodyPr>
            <a:normAutofit/>
          </a:bodyPr>
          <a:lstStyle/>
          <a:p>
            <a:pPr marL="0" indent="0">
              <a:buNone/>
            </a:pPr>
            <a:r>
              <a:rPr lang="en-US" dirty="0" smtClean="0"/>
              <a:t>Has a recognized origin in the late 1800’s as </a:t>
            </a:r>
          </a:p>
          <a:p>
            <a:pPr marL="0" indent="0">
              <a:buNone/>
            </a:pPr>
            <a:r>
              <a:rPr lang="en-US" dirty="0" smtClean="0"/>
              <a:t>Almshouses.</a:t>
            </a:r>
          </a:p>
          <a:p>
            <a:pPr marL="0" indent="0">
              <a:buNone/>
            </a:pPr>
            <a:endParaRPr lang="en-US" sz="1400" dirty="0"/>
          </a:p>
          <a:p>
            <a:pPr marL="0" indent="0">
              <a:buNone/>
            </a:pPr>
            <a:r>
              <a:rPr lang="en-US" dirty="0" smtClean="0"/>
              <a:t>Almshouse were for the poor and indigent, often with deplorable living conditions.</a:t>
            </a:r>
          </a:p>
          <a:p>
            <a:pPr marL="0" indent="0">
              <a:buNone/>
            </a:pPr>
            <a:endParaRPr lang="en-US" sz="1400" dirty="0" smtClean="0"/>
          </a:p>
          <a:p>
            <a:pPr marL="0" indent="0">
              <a:buNone/>
            </a:pPr>
            <a:r>
              <a:rPr lang="en-US" dirty="0" smtClean="0"/>
              <a:t>Group Institutionalization has a history with:</a:t>
            </a:r>
          </a:p>
          <a:p>
            <a:pPr marL="0" indent="0">
              <a:buNone/>
            </a:pPr>
            <a:r>
              <a:rPr lang="en-US" dirty="0" smtClean="0"/>
              <a:t>Asylums and Mental hospitals</a:t>
            </a:r>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16</a:t>
            </a:fld>
            <a:endParaRPr lang="en-US" dirty="0"/>
          </a:p>
        </p:txBody>
      </p:sp>
    </p:spTree>
    <p:extLst>
      <p:ext uri="{BB962C8B-B14F-4D97-AF65-F5344CB8AC3E}">
        <p14:creationId xmlns:p14="http://schemas.microsoft.com/office/powerpoint/2010/main" val="3609233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1880’s through 1930’s</a:t>
            </a:r>
          </a:p>
        </p:txBody>
      </p:sp>
      <p:sp>
        <p:nvSpPr>
          <p:cNvPr id="3" name="Content Placeholder 2"/>
          <p:cNvSpPr>
            <a:spLocks noGrp="1"/>
          </p:cNvSpPr>
          <p:nvPr>
            <p:ph idx="1"/>
          </p:nvPr>
        </p:nvSpPr>
        <p:spPr/>
        <p:txBody>
          <a:bodyPr/>
          <a:lstStyle/>
          <a:p>
            <a:pPr marL="0" indent="0">
              <a:buNone/>
            </a:pPr>
            <a:endParaRPr lang="en-US" sz="1000" dirty="0" smtClean="0"/>
          </a:p>
          <a:p>
            <a:pPr marL="0" indent="0">
              <a:buNone/>
            </a:pPr>
            <a:r>
              <a:rPr lang="en-US" dirty="0" smtClean="0"/>
              <a:t>The historical legacy of institutional human care is not positive.</a:t>
            </a:r>
          </a:p>
          <a:p>
            <a:pPr marL="0" indent="0">
              <a:buNone/>
            </a:pPr>
            <a:endParaRPr lang="en-US" dirty="0" smtClean="0"/>
          </a:p>
          <a:p>
            <a:pPr marL="0" indent="0">
              <a:buNone/>
            </a:pPr>
            <a:r>
              <a:rPr lang="en-US" dirty="0" smtClean="0"/>
              <a:t>Historically speaking, the term</a:t>
            </a:r>
            <a:endParaRPr lang="en-US" dirty="0"/>
          </a:p>
          <a:p>
            <a:pPr marL="0" indent="0">
              <a:buNone/>
            </a:pPr>
            <a:r>
              <a:rPr lang="en-US" dirty="0" smtClean="0"/>
              <a:t>“institutionalization” is characterized by the negative reality of the following conditions:</a:t>
            </a:r>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17</a:t>
            </a:fld>
            <a:endParaRPr lang="en-US" dirty="0"/>
          </a:p>
        </p:txBody>
      </p:sp>
    </p:spTree>
    <p:extLst>
      <p:ext uri="{BB962C8B-B14F-4D97-AF65-F5344CB8AC3E}">
        <p14:creationId xmlns:p14="http://schemas.microsoft.com/office/powerpoint/2010/main" val="3097204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Warehousing Conditions</a:t>
            </a:r>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18</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600200"/>
            <a:ext cx="5841268" cy="4226069"/>
          </a:xfrm>
        </p:spPr>
      </p:pic>
    </p:spTree>
    <p:extLst>
      <p:ext uri="{BB962C8B-B14F-4D97-AF65-F5344CB8AC3E}">
        <p14:creationId xmlns:p14="http://schemas.microsoft.com/office/powerpoint/2010/main" val="173274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Experimental Treatment Restraints</a:t>
            </a:r>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19</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1" y="1752600"/>
            <a:ext cx="6675426" cy="3954962"/>
          </a:xfrm>
        </p:spPr>
      </p:pic>
    </p:spTree>
    <p:extLst>
      <p:ext uri="{BB962C8B-B14F-4D97-AF65-F5344CB8AC3E}">
        <p14:creationId xmlns:p14="http://schemas.microsoft.com/office/powerpoint/2010/main" val="3286927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Time Frames</a:t>
            </a:r>
            <a:endParaRPr lang="en-US" dirty="0"/>
          </a:p>
        </p:txBody>
      </p:sp>
      <p:sp>
        <p:nvSpPr>
          <p:cNvPr id="3" name="Content Placeholder 2"/>
          <p:cNvSpPr>
            <a:spLocks noGrp="1"/>
          </p:cNvSpPr>
          <p:nvPr>
            <p:ph idx="1"/>
          </p:nvPr>
        </p:nvSpPr>
        <p:spPr>
          <a:xfrm>
            <a:off x="3429000" y="2057400"/>
            <a:ext cx="5257800" cy="4495800"/>
          </a:xfrm>
        </p:spPr>
        <p:txBody>
          <a:bodyPr>
            <a:normAutofit/>
          </a:bodyPr>
          <a:lstStyle/>
          <a:p>
            <a:pPr marL="514350" indent="-514350">
              <a:buFont typeface="+mj-lt"/>
              <a:buAutoNum type="arabicPeriod"/>
            </a:pPr>
            <a:r>
              <a:rPr lang="en-US" sz="6000" dirty="0" smtClean="0"/>
              <a:t>Today</a:t>
            </a:r>
          </a:p>
          <a:p>
            <a:pPr marL="514350" indent="-514350">
              <a:buFont typeface="+mj-lt"/>
              <a:buAutoNum type="arabicPeriod"/>
            </a:pPr>
            <a:r>
              <a:rPr lang="en-US" sz="6000" dirty="0" smtClean="0"/>
              <a:t>Yesterday</a:t>
            </a:r>
          </a:p>
          <a:p>
            <a:pPr marL="514350" indent="-514350">
              <a:buFont typeface="+mj-lt"/>
              <a:buAutoNum type="arabicPeriod"/>
            </a:pPr>
            <a:r>
              <a:rPr lang="en-US" sz="6000" dirty="0" smtClean="0"/>
              <a:t>Future</a:t>
            </a:r>
            <a:endParaRPr lang="en-US" sz="6000"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2</a:t>
            </a:fld>
            <a:endParaRPr lang="en-US" dirty="0"/>
          </a:p>
        </p:txBody>
      </p:sp>
    </p:spTree>
    <p:extLst>
      <p:ext uri="{BB962C8B-B14F-4D97-AF65-F5344CB8AC3E}">
        <p14:creationId xmlns:p14="http://schemas.microsoft.com/office/powerpoint/2010/main" val="1096149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Horrible Living Conditions</a:t>
            </a:r>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20</a:t>
            </a:fld>
            <a:endParaRPr lang="en-US" dirty="0"/>
          </a:p>
        </p:txBody>
      </p:sp>
      <p:pic>
        <p:nvPicPr>
          <p:cNvPr id="5"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752599"/>
            <a:ext cx="6165987" cy="4140663"/>
          </a:xfrm>
        </p:spPr>
      </p:pic>
    </p:spTree>
    <p:extLst>
      <p:ext uri="{BB962C8B-B14F-4D97-AF65-F5344CB8AC3E}">
        <p14:creationId xmlns:p14="http://schemas.microsoft.com/office/powerpoint/2010/main" val="340340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Agent</a:t>
            </a:r>
            <a:endParaRPr lang="en-US" dirty="0"/>
          </a:p>
        </p:txBody>
      </p:sp>
      <p:sp>
        <p:nvSpPr>
          <p:cNvPr id="3" name="Content Placeholder 2"/>
          <p:cNvSpPr>
            <a:spLocks noGrp="1"/>
          </p:cNvSpPr>
          <p:nvPr>
            <p:ph idx="1"/>
          </p:nvPr>
        </p:nvSpPr>
        <p:spPr>
          <a:xfrm>
            <a:off x="1447800" y="1600200"/>
            <a:ext cx="7239000" cy="4495800"/>
          </a:xfrm>
        </p:spPr>
        <p:txBody>
          <a:bodyPr>
            <a:normAutofit/>
          </a:bodyPr>
          <a:lstStyle/>
          <a:p>
            <a:pPr marL="0" indent="0" algn="ctr">
              <a:buNone/>
            </a:pPr>
            <a:r>
              <a:rPr lang="en-US" sz="4800" dirty="0" smtClean="0"/>
              <a:t>Federal Government</a:t>
            </a:r>
          </a:p>
          <a:p>
            <a:pPr marL="0" indent="0" algn="ctr">
              <a:buNone/>
            </a:pPr>
            <a:r>
              <a:rPr lang="en-US" sz="4800" dirty="0"/>
              <a:t>1935</a:t>
            </a:r>
          </a:p>
          <a:p>
            <a:pPr marL="0" indent="0" algn="ctr">
              <a:buNone/>
            </a:pPr>
            <a:r>
              <a:rPr lang="en-US" dirty="0" smtClean="0"/>
              <a:t>What did the Federal Government pass in 1935 that continues to affect every working or retired American today?</a:t>
            </a:r>
          </a:p>
          <a:p>
            <a:pPr marL="0" indent="0" algn="ctr">
              <a:buNone/>
            </a:pPr>
            <a:endParaRPr lang="en-US" sz="4800"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21</a:t>
            </a:fld>
            <a:endParaRPr lang="en-US" dirty="0"/>
          </a:p>
        </p:txBody>
      </p:sp>
    </p:spTree>
    <p:extLst>
      <p:ext uri="{BB962C8B-B14F-4D97-AF65-F5344CB8AC3E}">
        <p14:creationId xmlns:p14="http://schemas.microsoft.com/office/powerpoint/2010/main" val="507335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C5DF44B-B620-463C-ABAE-3CB156E19B10}" type="slidenum">
              <a:rPr lang="en-US" smtClean="0"/>
              <a:pPr/>
              <a:t>22</a:t>
            </a:fld>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9282"/>
          <a:stretch/>
        </p:blipFill>
        <p:spPr>
          <a:xfrm>
            <a:off x="533400" y="3810000"/>
            <a:ext cx="4191000" cy="2978700"/>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4600" y="228600"/>
            <a:ext cx="5096934" cy="32766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2781" y="4267201"/>
            <a:ext cx="4018819" cy="2583526"/>
          </a:xfrm>
          <a:prstGeom prst="rect">
            <a:avLst/>
          </a:prstGeom>
        </p:spPr>
      </p:pic>
    </p:spTree>
    <p:extLst>
      <p:ext uri="{BB962C8B-B14F-4D97-AF65-F5344CB8AC3E}">
        <p14:creationId xmlns:p14="http://schemas.microsoft.com/office/powerpoint/2010/main" val="4001182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Security</a:t>
            </a:r>
          </a:p>
        </p:txBody>
      </p:sp>
      <p:sp>
        <p:nvSpPr>
          <p:cNvPr id="3" name="Content Placeholder 2"/>
          <p:cNvSpPr>
            <a:spLocks noGrp="1"/>
          </p:cNvSpPr>
          <p:nvPr>
            <p:ph idx="1"/>
          </p:nvPr>
        </p:nvSpPr>
        <p:spPr/>
        <p:txBody>
          <a:bodyPr/>
          <a:lstStyle/>
          <a:p>
            <a:r>
              <a:rPr lang="en-US" dirty="0"/>
              <a:t>The Social Security Act of 1935 provided monthly payments to those over the age of 65.</a:t>
            </a:r>
          </a:p>
          <a:p>
            <a:r>
              <a:rPr lang="en-US" dirty="0" smtClean="0"/>
              <a:t>By </a:t>
            </a:r>
            <a:r>
              <a:rPr lang="en-US" dirty="0"/>
              <a:t>signing this act on </a:t>
            </a:r>
            <a:r>
              <a:rPr lang="en-US" dirty="0">
                <a:hlinkClick r:id="rId2" action="ppaction://hlinkfile" tooltip="August 14"/>
              </a:rPr>
              <a:t>August 14</a:t>
            </a:r>
            <a:r>
              <a:rPr lang="en-US" dirty="0"/>
              <a:t>, </a:t>
            </a:r>
            <a:r>
              <a:rPr lang="en-US" dirty="0">
                <a:hlinkClick r:id="rId3" action="ppaction://hlinkfile" tooltip="1935"/>
              </a:rPr>
              <a:t>1935</a:t>
            </a:r>
            <a:r>
              <a:rPr lang="en-US" dirty="0"/>
              <a:t>, President Roosevelt became the first president to advocate </a:t>
            </a:r>
            <a:r>
              <a:rPr lang="en-US" dirty="0">
                <a:hlinkClick r:id="rId4" action="ppaction://hlinkfile" tooltip="Federal assistance"/>
              </a:rPr>
              <a:t>federal assistance</a:t>
            </a:r>
            <a:r>
              <a:rPr lang="en-US" dirty="0"/>
              <a:t> for the elderly</a:t>
            </a:r>
            <a:r>
              <a:rPr lang="en-US" dirty="0" smtClean="0"/>
              <a:t>.</a:t>
            </a:r>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23</a:t>
            </a:fld>
            <a:endParaRPr lang="en-US" dirty="0"/>
          </a:p>
        </p:txBody>
      </p:sp>
    </p:spTree>
    <p:extLst>
      <p:ext uri="{BB962C8B-B14F-4D97-AF65-F5344CB8AC3E}">
        <p14:creationId xmlns:p14="http://schemas.microsoft.com/office/powerpoint/2010/main" val="2817426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Security </a:t>
            </a:r>
            <a:br>
              <a:rPr lang="en-US" dirty="0" smtClean="0"/>
            </a:br>
            <a:r>
              <a:rPr lang="en-US" dirty="0" smtClean="0"/>
              <a:t>The Era between 1935 - 1965</a:t>
            </a:r>
            <a:endParaRPr lang="en-US" dirty="0"/>
          </a:p>
        </p:txBody>
      </p:sp>
      <p:sp>
        <p:nvSpPr>
          <p:cNvPr id="3" name="Content Placeholder 2"/>
          <p:cNvSpPr>
            <a:spLocks noGrp="1"/>
          </p:cNvSpPr>
          <p:nvPr>
            <p:ph idx="1"/>
          </p:nvPr>
        </p:nvSpPr>
        <p:spPr>
          <a:xfrm>
            <a:off x="1447800" y="1600200"/>
            <a:ext cx="7239000" cy="4495800"/>
          </a:xfrm>
        </p:spPr>
        <p:txBody>
          <a:bodyPr>
            <a:normAutofit fontScale="92500" lnSpcReduction="20000"/>
          </a:bodyPr>
          <a:lstStyle/>
          <a:p>
            <a:r>
              <a:rPr lang="en-US" dirty="0" smtClean="0"/>
              <a:t>The </a:t>
            </a:r>
            <a:r>
              <a:rPr lang="en-US" dirty="0"/>
              <a:t>act prohibited the payment of funds to residents of public </a:t>
            </a:r>
            <a:r>
              <a:rPr lang="en-US" dirty="0" smtClean="0"/>
              <a:t>institutions</a:t>
            </a:r>
            <a:r>
              <a:rPr lang="en-US" dirty="0"/>
              <a:t> </a:t>
            </a:r>
            <a:r>
              <a:rPr lang="en-US" dirty="0" smtClean="0"/>
              <a:t>(almshouses).</a:t>
            </a:r>
            <a:endParaRPr lang="en-US" dirty="0"/>
          </a:p>
          <a:p>
            <a:r>
              <a:rPr lang="en-US" dirty="0"/>
              <a:t>Around this era, </a:t>
            </a:r>
            <a:r>
              <a:rPr lang="en-US" dirty="0" smtClean="0"/>
              <a:t>boarding houses and the private </a:t>
            </a:r>
            <a:r>
              <a:rPr lang="en-US" dirty="0"/>
              <a:t>nursing homes began to evolve due to Social Security payments</a:t>
            </a:r>
            <a:r>
              <a:rPr lang="en-US" dirty="0" smtClean="0"/>
              <a:t>.</a:t>
            </a:r>
          </a:p>
          <a:p>
            <a:endParaRPr lang="en-US" dirty="0"/>
          </a:p>
          <a:p>
            <a:pPr marL="0" indent="0">
              <a:buNone/>
            </a:pPr>
            <a:r>
              <a:rPr lang="en-US" sz="3900" dirty="0" smtClean="0"/>
              <a:t>In Government:</a:t>
            </a:r>
          </a:p>
          <a:p>
            <a:pPr marL="0" indent="0">
              <a:buNone/>
            </a:pPr>
            <a:r>
              <a:rPr lang="en-US" sz="3900" b="1" dirty="0" smtClean="0"/>
              <a:t>What happened in 1964 and 1965?</a:t>
            </a:r>
            <a:endParaRPr lang="en-US" sz="3900" b="1" dirty="0"/>
          </a:p>
          <a:p>
            <a:pPr marL="0" indent="0">
              <a:buNone/>
            </a:pPr>
            <a:r>
              <a:rPr lang="en-US" dirty="0"/>
              <a:t>	</a:t>
            </a:r>
            <a:endParaRPr lang="en-US" i="1" dirty="0" smtClean="0"/>
          </a:p>
          <a:p>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24</a:t>
            </a:fld>
            <a:endParaRPr lang="en-US" dirty="0"/>
          </a:p>
        </p:txBody>
      </p:sp>
    </p:spTree>
    <p:extLst>
      <p:ext uri="{BB962C8B-B14F-4D97-AF65-F5344CB8AC3E}">
        <p14:creationId xmlns:p14="http://schemas.microsoft.com/office/powerpoint/2010/main" val="3752825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Act of 1964</a:t>
            </a:r>
            <a:endParaRPr lang="en-US" dirty="0"/>
          </a:p>
        </p:txBody>
      </p:sp>
      <p:sp>
        <p:nvSpPr>
          <p:cNvPr id="3" name="Content Placeholder 2"/>
          <p:cNvSpPr>
            <a:spLocks noGrp="1"/>
          </p:cNvSpPr>
          <p:nvPr>
            <p:ph idx="1"/>
          </p:nvPr>
        </p:nvSpPr>
        <p:spPr>
          <a:xfrm>
            <a:off x="1447800" y="2743200"/>
            <a:ext cx="7239000" cy="3810000"/>
          </a:xfrm>
        </p:spPr>
        <p:txBody>
          <a:bodyPr/>
          <a:lstStyle/>
          <a:p>
            <a:pPr marL="0" indent="0">
              <a:buNone/>
            </a:pPr>
            <a:r>
              <a:rPr lang="en-US" dirty="0" smtClean="0"/>
              <a:t>Civil Rights: Legislation giving all Americans the right to be </a:t>
            </a:r>
            <a:r>
              <a:rPr lang="en-US" b="1" dirty="0" smtClean="0"/>
              <a:t>served</a:t>
            </a:r>
            <a:r>
              <a:rPr lang="en-US" dirty="0" smtClean="0"/>
              <a:t> in facilities which are open to the public –</a:t>
            </a:r>
          </a:p>
          <a:p>
            <a:pPr marL="0" indent="0">
              <a:buNone/>
            </a:pPr>
            <a:r>
              <a:rPr lang="en-US" dirty="0" smtClean="0"/>
              <a:t>As well as greater protection for the right to vote.</a:t>
            </a:r>
          </a:p>
        </p:txBody>
      </p:sp>
      <p:sp>
        <p:nvSpPr>
          <p:cNvPr id="4" name="Slide Number Placeholder 3"/>
          <p:cNvSpPr>
            <a:spLocks noGrp="1"/>
          </p:cNvSpPr>
          <p:nvPr>
            <p:ph type="sldNum" sz="quarter" idx="11"/>
          </p:nvPr>
        </p:nvSpPr>
        <p:spPr/>
        <p:txBody>
          <a:bodyPr/>
          <a:lstStyle/>
          <a:p>
            <a:fld id="{3C5DF44B-B620-463C-ABAE-3CB156E19B10}" type="slidenum">
              <a:rPr lang="en-US" smtClean="0"/>
              <a:pPr/>
              <a:t>25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595260"/>
            <a:ext cx="7924800" cy="3138755"/>
          </a:xfrm>
          <a:prstGeom prst="rect">
            <a:avLst/>
          </a:prstGeom>
        </p:spPr>
      </p:pic>
    </p:spTree>
    <p:extLst>
      <p:ext uri="{BB962C8B-B14F-4D97-AF65-F5344CB8AC3E}">
        <p14:creationId xmlns:p14="http://schemas.microsoft.com/office/powerpoint/2010/main" val="28333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1965 - Medicare and Medicaid</a:t>
            </a:r>
            <a:endParaRPr lang="en-US" dirty="0"/>
          </a:p>
        </p:txBody>
      </p:sp>
      <p:sp>
        <p:nvSpPr>
          <p:cNvPr id="3" name="Content Placeholder 2"/>
          <p:cNvSpPr>
            <a:spLocks noGrp="1"/>
          </p:cNvSpPr>
          <p:nvPr>
            <p:ph idx="1"/>
          </p:nvPr>
        </p:nvSpPr>
        <p:spPr/>
        <p:txBody>
          <a:bodyPr/>
          <a:lstStyle/>
          <a:p>
            <a:r>
              <a:rPr lang="en-US" b="1" dirty="0" smtClean="0"/>
              <a:t>Medicare</a:t>
            </a:r>
            <a:r>
              <a:rPr lang="en-US" dirty="0" smtClean="0"/>
              <a:t> is tied to Social Security and is a Federal Program</a:t>
            </a:r>
          </a:p>
          <a:p>
            <a:endParaRPr lang="en-US" dirty="0"/>
          </a:p>
          <a:p>
            <a:r>
              <a:rPr lang="en-US" b="1" dirty="0" smtClean="0"/>
              <a:t>Medicaid</a:t>
            </a:r>
            <a:r>
              <a:rPr lang="en-US" dirty="0" smtClean="0"/>
              <a:t> is for the poor and disabled. Eligibility is mandated through provisions established by each State. </a:t>
            </a:r>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26</a:t>
            </a:fld>
            <a:endParaRPr lang="en-US" dirty="0"/>
          </a:p>
        </p:txBody>
      </p:sp>
    </p:spTree>
    <p:extLst>
      <p:ext uri="{BB962C8B-B14F-4D97-AF65-F5344CB8AC3E}">
        <p14:creationId xmlns:p14="http://schemas.microsoft.com/office/powerpoint/2010/main" val="2441543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73162"/>
          </a:xfrm>
        </p:spPr>
        <p:txBody>
          <a:bodyPr>
            <a:normAutofit fontScale="90000"/>
          </a:bodyPr>
          <a:lstStyle/>
          <a:p>
            <a:r>
              <a:rPr lang="en-US" dirty="0" smtClean="0"/>
              <a:t>Expansion of Nursing Home Care 1935- 1990’s</a:t>
            </a:r>
            <a:endParaRPr lang="en-US" dirty="0"/>
          </a:p>
        </p:txBody>
      </p:sp>
      <p:sp>
        <p:nvSpPr>
          <p:cNvPr id="3" name="Content Placeholder 2"/>
          <p:cNvSpPr>
            <a:spLocks noGrp="1"/>
          </p:cNvSpPr>
          <p:nvPr>
            <p:ph idx="1"/>
          </p:nvPr>
        </p:nvSpPr>
        <p:spPr/>
        <p:txBody>
          <a:bodyPr>
            <a:normAutofit/>
          </a:bodyPr>
          <a:lstStyle/>
          <a:p>
            <a:pPr marL="0" indent="0">
              <a:buNone/>
            </a:pPr>
            <a:r>
              <a:rPr lang="en-US" dirty="0"/>
              <a:t>Medicare and Medicaid provided </a:t>
            </a:r>
            <a:r>
              <a:rPr lang="en-US" dirty="0" smtClean="0"/>
              <a:t>a cash flow for hospitals and nursing </a:t>
            </a:r>
            <a:r>
              <a:rPr lang="en-US" dirty="0"/>
              <a:t>homes</a:t>
            </a:r>
            <a:r>
              <a:rPr lang="en-US" dirty="0" smtClean="0"/>
              <a:t>.</a:t>
            </a:r>
          </a:p>
          <a:p>
            <a:pPr marL="0" indent="0">
              <a:buNone/>
            </a:pPr>
            <a:r>
              <a:rPr lang="en-US" dirty="0" smtClean="0"/>
              <a:t/>
            </a:r>
            <a:br>
              <a:rPr lang="en-US" dirty="0" smtClean="0"/>
            </a:br>
            <a:r>
              <a:rPr lang="en-US" dirty="0" smtClean="0"/>
              <a:t>For </a:t>
            </a:r>
            <a:r>
              <a:rPr lang="en-US" dirty="0"/>
              <a:t>many years, </a:t>
            </a:r>
            <a:r>
              <a:rPr lang="en-US" dirty="0" smtClean="0"/>
              <a:t>individuals in need of </a:t>
            </a:r>
            <a:r>
              <a:rPr lang="en-US" dirty="0"/>
              <a:t>long term care </a:t>
            </a:r>
            <a:r>
              <a:rPr lang="en-US" dirty="0" smtClean="0"/>
              <a:t>had nursing home care as the </a:t>
            </a:r>
            <a:r>
              <a:rPr lang="en-US" b="1" dirty="0" smtClean="0"/>
              <a:t>one </a:t>
            </a:r>
            <a:r>
              <a:rPr lang="en-US" b="1" dirty="0"/>
              <a:t>option of </a:t>
            </a:r>
            <a:r>
              <a:rPr lang="en-US" b="1" dirty="0" smtClean="0"/>
              <a:t>service </a:t>
            </a:r>
            <a:r>
              <a:rPr lang="en-US" dirty="0" smtClean="0"/>
              <a:t>that </a:t>
            </a:r>
            <a:r>
              <a:rPr lang="en-US" dirty="0"/>
              <a:t>was paid for by the government</a:t>
            </a:r>
            <a:r>
              <a:rPr lang="en-US" dirty="0" smtClean="0"/>
              <a:t>.</a:t>
            </a:r>
          </a:p>
          <a:p>
            <a:endParaRPr lang="en-US" dirty="0"/>
          </a:p>
          <a:p>
            <a:endParaRPr lang="en-US"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27</a:t>
            </a:fld>
            <a:endParaRPr lang="en-US" dirty="0"/>
          </a:p>
        </p:txBody>
      </p:sp>
    </p:spTree>
    <p:extLst>
      <p:ext uri="{BB962C8B-B14F-4D97-AF65-F5344CB8AC3E}">
        <p14:creationId xmlns:p14="http://schemas.microsoft.com/office/powerpoint/2010/main" val="99665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3388624"/>
            <a:ext cx="7772400" cy="3697976"/>
          </a:xfrm>
        </p:spPr>
        <p:txBody>
          <a:bodyPr>
            <a:normAutofit fontScale="77500" lnSpcReduction="20000"/>
          </a:bodyPr>
          <a:lstStyle/>
          <a:p>
            <a:pPr marL="0" indent="0">
              <a:buNone/>
            </a:pPr>
            <a:r>
              <a:rPr lang="en-US" sz="4100" dirty="0"/>
              <a:t>The Americans with Disabilities Act (ADA) was signed into law on July 26, 1990, by President George H.W. Bush. The ADA ,…guarantees that people with disabilities have the same opportunities as everyone else to participate in the </a:t>
            </a:r>
            <a:r>
              <a:rPr lang="en-US" sz="4100" b="1" dirty="0"/>
              <a:t>mainstream</a:t>
            </a:r>
            <a:r>
              <a:rPr lang="en-US" sz="4100" dirty="0"/>
              <a:t> of American life --</a:t>
            </a:r>
          </a:p>
          <a:p>
            <a:pPr marL="0" indent="0">
              <a:buNone/>
            </a:pPr>
            <a:endParaRPr lang="en-US" dirty="0" smtClean="0"/>
          </a:p>
          <a:p>
            <a:pPr marL="0" indent="0">
              <a:buNone/>
            </a:pPr>
            <a:r>
              <a:rPr lang="en-US" dirty="0" smtClean="0"/>
              <a:t/>
            </a:r>
            <a:br>
              <a:rPr lang="en-US" dirty="0" smtClean="0"/>
            </a:br>
            <a:endParaRPr lang="en-US" dirty="0" smtClean="0"/>
          </a:p>
        </p:txBody>
      </p:sp>
      <p:sp>
        <p:nvSpPr>
          <p:cNvPr id="4" name="Slide Number Placeholder 3"/>
          <p:cNvSpPr>
            <a:spLocks noGrp="1"/>
          </p:cNvSpPr>
          <p:nvPr>
            <p:ph type="sldNum" sz="quarter" idx="11"/>
          </p:nvPr>
        </p:nvSpPr>
        <p:spPr/>
        <p:txBody>
          <a:bodyPr/>
          <a:lstStyle/>
          <a:p>
            <a:fld id="{3C5DF44B-B620-463C-ABAE-3CB156E19B10}" type="slidenum">
              <a:rPr lang="en-US" smtClean="0"/>
              <a:pPr/>
              <a:t>28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52400"/>
            <a:ext cx="5066607" cy="3054581"/>
          </a:xfrm>
          <a:prstGeom prst="rect">
            <a:avLst/>
          </a:prstGeom>
        </p:spPr>
      </p:pic>
      <p:sp>
        <p:nvSpPr>
          <p:cNvPr id="7" name="TextBox 6"/>
          <p:cNvSpPr txBox="1"/>
          <p:nvPr/>
        </p:nvSpPr>
        <p:spPr>
          <a:xfrm>
            <a:off x="247996" y="533400"/>
            <a:ext cx="3657600" cy="1938992"/>
          </a:xfrm>
          <a:prstGeom prst="rect">
            <a:avLst/>
          </a:prstGeom>
          <a:solidFill>
            <a:srgbClr val="92D050"/>
          </a:solidFill>
        </p:spPr>
        <p:txBody>
          <a:bodyPr wrap="square" rtlCol="0">
            <a:spAutoFit/>
          </a:bodyPr>
          <a:lstStyle/>
          <a:p>
            <a:r>
              <a:rPr lang="en-US" sz="4000" dirty="0"/>
              <a:t>The Americans with Disabilities Act (ADA)</a:t>
            </a:r>
          </a:p>
        </p:txBody>
      </p:sp>
    </p:spTree>
    <p:extLst>
      <p:ext uri="{BB962C8B-B14F-4D97-AF65-F5344CB8AC3E}">
        <p14:creationId xmlns:p14="http://schemas.microsoft.com/office/powerpoint/2010/main" val="1857523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Home Residents</a:t>
            </a:r>
            <a:endParaRPr lang="en-US" dirty="0"/>
          </a:p>
        </p:txBody>
      </p:sp>
      <p:sp>
        <p:nvSpPr>
          <p:cNvPr id="3" name="Content Placeholder 2"/>
          <p:cNvSpPr>
            <a:spLocks noGrp="1"/>
          </p:cNvSpPr>
          <p:nvPr>
            <p:ph idx="1"/>
          </p:nvPr>
        </p:nvSpPr>
        <p:spPr/>
        <p:txBody>
          <a:bodyPr/>
          <a:lstStyle/>
          <a:p>
            <a:pPr marL="0" indent="0">
              <a:buNone/>
            </a:pPr>
            <a:r>
              <a:rPr lang="en-US" dirty="0" smtClean="0"/>
              <a:t>The population that you most often find in a nursing facility is a mix of:</a:t>
            </a:r>
          </a:p>
          <a:p>
            <a:r>
              <a:rPr lang="en-US" dirty="0" smtClean="0"/>
              <a:t>Elderly</a:t>
            </a:r>
          </a:p>
          <a:p>
            <a:r>
              <a:rPr lang="en-US" dirty="0" smtClean="0"/>
              <a:t>Individuals with physical limitations</a:t>
            </a:r>
          </a:p>
          <a:p>
            <a:r>
              <a:rPr lang="en-US" dirty="0" smtClean="0"/>
              <a:t>Individuals with chronic conditions</a:t>
            </a:r>
          </a:p>
          <a:p>
            <a:r>
              <a:rPr lang="en-US" dirty="0" smtClean="0"/>
              <a:t>Individuals with mental health issues</a:t>
            </a:r>
          </a:p>
          <a:p>
            <a:r>
              <a:rPr lang="en-US" dirty="0"/>
              <a:t>e</a:t>
            </a:r>
            <a:r>
              <a:rPr lang="en-US" dirty="0" smtClean="0"/>
              <a:t>tc,…. </a:t>
            </a:r>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29</a:t>
            </a:fld>
            <a:endParaRPr lang="en-US" dirty="0"/>
          </a:p>
        </p:txBody>
      </p:sp>
    </p:spTree>
    <p:extLst>
      <p:ext uri="{BB962C8B-B14F-4D97-AF65-F5344CB8AC3E}">
        <p14:creationId xmlns:p14="http://schemas.microsoft.com/office/powerpoint/2010/main" val="495196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C5DF44B-B620-463C-ABAE-3CB156E19B10}" type="slidenum">
              <a:rPr lang="en-US" smtClean="0"/>
              <a:pPr/>
              <a:t>3</a:t>
            </a:fld>
            <a:endParaRPr lang="en-US" dirty="0"/>
          </a:p>
        </p:txBody>
      </p:sp>
      <p:pic>
        <p:nvPicPr>
          <p:cNvPr id="7"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762000"/>
            <a:ext cx="8384948" cy="1981200"/>
          </a:xfrm>
          <a:prstGeom prst="rect">
            <a:avLst/>
          </a:prstGeom>
        </p:spPr>
      </p:pic>
      <p:sp>
        <p:nvSpPr>
          <p:cNvPr id="8" name="Content Placeholder 7"/>
          <p:cNvSpPr>
            <a:spLocks noGrp="1"/>
          </p:cNvSpPr>
          <p:nvPr>
            <p:ph idx="1"/>
          </p:nvPr>
        </p:nvSpPr>
        <p:spPr>
          <a:xfrm>
            <a:off x="1905000" y="3352081"/>
            <a:ext cx="6858000" cy="2287438"/>
          </a:xfrm>
        </p:spPr>
        <p:txBody>
          <a:bodyPr/>
          <a:lstStyle/>
          <a:p>
            <a:pPr marL="0" indent="0">
              <a:buNone/>
            </a:pPr>
            <a:r>
              <a:rPr lang="en-US" dirty="0"/>
              <a:t>The Mission of DAAS is to promote the health, </a:t>
            </a:r>
            <a:r>
              <a:rPr lang="en-US" dirty="0" smtClean="0"/>
              <a:t>safety, </a:t>
            </a:r>
            <a:r>
              <a:rPr lang="en-US" dirty="0"/>
              <a:t>and independence of older </a:t>
            </a:r>
            <a:r>
              <a:rPr lang="en-US" dirty="0" smtClean="0"/>
              <a:t>Arkansans </a:t>
            </a:r>
            <a:r>
              <a:rPr lang="en-US" dirty="0"/>
              <a:t>and adults with </a:t>
            </a:r>
            <a:r>
              <a:rPr lang="en-US" dirty="0" smtClean="0"/>
              <a:t>a </a:t>
            </a:r>
            <a:r>
              <a:rPr lang="en-US" dirty="0"/>
              <a:t>physical disability. </a:t>
            </a:r>
          </a:p>
          <a:p>
            <a:endParaRPr lang="en-US" dirty="0"/>
          </a:p>
        </p:txBody>
      </p:sp>
    </p:spTree>
    <p:extLst>
      <p:ext uri="{BB962C8B-B14F-4D97-AF65-F5344CB8AC3E}">
        <p14:creationId xmlns:p14="http://schemas.microsoft.com/office/powerpoint/2010/main" val="805450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248400" cy="1143000"/>
          </a:xfrm>
        </p:spPr>
        <p:txBody>
          <a:bodyPr/>
          <a:lstStyle/>
          <a:p>
            <a:pPr algn="r"/>
            <a:r>
              <a:rPr lang="en-US" dirty="0" smtClean="0"/>
              <a:t>Olmstead</a:t>
            </a:r>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30</a:t>
            </a:fld>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442" y="3009019"/>
            <a:ext cx="5733836" cy="379866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0"/>
            <a:ext cx="3733800" cy="551453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76200"/>
            <a:ext cx="4562475" cy="2841302"/>
          </a:xfrm>
          <a:prstGeom prst="rect">
            <a:avLst/>
          </a:prstGeom>
        </p:spPr>
      </p:pic>
    </p:spTree>
    <p:extLst>
      <p:ext uri="{BB962C8B-B14F-4D97-AF65-F5344CB8AC3E}">
        <p14:creationId xmlns:p14="http://schemas.microsoft.com/office/powerpoint/2010/main" val="1732898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E1631D"/>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Olmstead Decision</a:t>
            </a:r>
            <a:endParaRPr lang="en-US" dirty="0"/>
          </a:p>
        </p:txBody>
      </p:sp>
      <p:sp>
        <p:nvSpPr>
          <p:cNvPr id="3" name="Content Placeholder 2"/>
          <p:cNvSpPr>
            <a:spLocks noGrp="1"/>
          </p:cNvSpPr>
          <p:nvPr>
            <p:ph idx="1"/>
          </p:nvPr>
        </p:nvSpPr>
        <p:spPr/>
        <p:txBody>
          <a:bodyPr/>
          <a:lstStyle/>
          <a:p>
            <a:pPr marL="0" indent="0">
              <a:buNone/>
            </a:pPr>
            <a:r>
              <a:rPr lang="en-US" dirty="0" smtClean="0"/>
              <a:t>June 22, 1999, the US Supreme Court held in the Olmstead Decision that,… </a:t>
            </a:r>
          </a:p>
          <a:p>
            <a:pPr marL="0" indent="0">
              <a:buNone/>
            </a:pPr>
            <a:endParaRPr lang="en-US" dirty="0" smtClean="0"/>
          </a:p>
          <a:p>
            <a:pPr marL="0" indent="0">
              <a:buNone/>
            </a:pPr>
            <a:r>
              <a:rPr lang="en-US" dirty="0"/>
              <a:t> </a:t>
            </a:r>
            <a:r>
              <a:rPr lang="en-US" dirty="0" smtClean="0"/>
              <a:t>       </a:t>
            </a:r>
            <a:r>
              <a:rPr lang="en-US" dirty="0"/>
              <a:t>	</a:t>
            </a:r>
            <a:r>
              <a:rPr lang="en-US" dirty="0" smtClean="0"/>
              <a:t>No person should have to live in a 	nursing home or other institution” 	when other supports for care in a 	least restrictive setting are available.</a:t>
            </a:r>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31</a:t>
            </a:fld>
            <a:endParaRPr lang="en-US" dirty="0"/>
          </a:p>
        </p:txBody>
      </p:sp>
    </p:spTree>
    <p:extLst>
      <p:ext uri="{BB962C8B-B14F-4D97-AF65-F5344CB8AC3E}">
        <p14:creationId xmlns:p14="http://schemas.microsoft.com/office/powerpoint/2010/main" val="574370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Olmstead Decision</a:t>
            </a:r>
            <a:endParaRPr lang="en-US" dirty="0"/>
          </a:p>
        </p:txBody>
      </p:sp>
      <p:sp>
        <p:nvSpPr>
          <p:cNvPr id="3" name="Content Placeholder 2"/>
          <p:cNvSpPr>
            <a:spLocks noGrp="1"/>
          </p:cNvSpPr>
          <p:nvPr>
            <p:ph idx="1"/>
          </p:nvPr>
        </p:nvSpPr>
        <p:spPr/>
        <p:txBody>
          <a:bodyPr/>
          <a:lstStyle/>
          <a:p>
            <a:r>
              <a:rPr lang="en-US" dirty="0" smtClean="0"/>
              <a:t>The Court held that the unjustified institutional isolation of people with disabilities is a form of unlawful discrimination under the ADA.</a:t>
            </a:r>
            <a:endParaRPr lang="en-US" dirty="0"/>
          </a:p>
          <a:p>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32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810001"/>
            <a:ext cx="4158078" cy="2767012"/>
          </a:xfrm>
          <a:prstGeom prst="rect">
            <a:avLst/>
          </a:prstGeom>
        </p:spPr>
      </p:pic>
    </p:spTree>
    <p:extLst>
      <p:ext uri="{BB962C8B-B14F-4D97-AF65-F5344CB8AC3E}">
        <p14:creationId xmlns:p14="http://schemas.microsoft.com/office/powerpoint/2010/main" val="3622298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Legal Background of </a:t>
            </a:r>
            <a:br>
              <a:rPr lang="en-US" dirty="0" smtClean="0"/>
            </a:br>
            <a:r>
              <a:rPr lang="en-US" dirty="0" smtClean="0"/>
              <a:t>Options Counseling</a:t>
            </a:r>
            <a:endParaRPr lang="en-US" dirty="0"/>
          </a:p>
        </p:txBody>
      </p:sp>
      <p:sp>
        <p:nvSpPr>
          <p:cNvPr id="3" name="Content Placeholder 2"/>
          <p:cNvSpPr>
            <a:spLocks noGrp="1"/>
          </p:cNvSpPr>
          <p:nvPr>
            <p:ph idx="1"/>
          </p:nvPr>
        </p:nvSpPr>
        <p:spPr/>
        <p:txBody>
          <a:bodyPr/>
          <a:lstStyle/>
          <a:p>
            <a:r>
              <a:rPr lang="en-US" dirty="0" smtClean="0"/>
              <a:t>The </a:t>
            </a:r>
            <a:r>
              <a:rPr lang="en-US" dirty="0"/>
              <a:t>O</a:t>
            </a:r>
            <a:r>
              <a:rPr lang="en-US" dirty="0" smtClean="0"/>
              <a:t>lmstead Decision had an impact on State </a:t>
            </a:r>
            <a:r>
              <a:rPr lang="en-US" b="1" dirty="0" smtClean="0"/>
              <a:t>long term care services </a:t>
            </a:r>
            <a:r>
              <a:rPr lang="en-US" dirty="0" smtClean="0"/>
              <a:t>available and paid for by Medicaid benefits.</a:t>
            </a:r>
          </a:p>
          <a:p>
            <a:r>
              <a:rPr lang="en-US" dirty="0" smtClean="0"/>
              <a:t>States had to have service options available beyond just nursing home care. </a:t>
            </a:r>
          </a:p>
          <a:p>
            <a:r>
              <a:rPr lang="en-US" dirty="0" smtClean="0"/>
              <a:t>States must provide information on the available care.</a:t>
            </a:r>
            <a:endParaRPr lang="en-US" dirty="0"/>
          </a:p>
          <a:p>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33</a:t>
            </a:fld>
            <a:endParaRPr lang="en-US" dirty="0"/>
          </a:p>
        </p:txBody>
      </p:sp>
    </p:spTree>
    <p:extLst>
      <p:ext uri="{BB962C8B-B14F-4D97-AF65-F5344CB8AC3E}">
        <p14:creationId xmlns:p14="http://schemas.microsoft.com/office/powerpoint/2010/main" val="3608371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Olmstead Decision:</a:t>
            </a:r>
            <a:endParaRPr lang="en-US" dirty="0"/>
          </a:p>
        </p:txBody>
      </p:sp>
      <p:sp>
        <p:nvSpPr>
          <p:cNvPr id="3" name="Content Placeholder 2"/>
          <p:cNvSpPr>
            <a:spLocks noGrp="1"/>
          </p:cNvSpPr>
          <p:nvPr>
            <p:ph idx="1"/>
          </p:nvPr>
        </p:nvSpPr>
        <p:spPr/>
        <p:txBody>
          <a:bodyPr>
            <a:normAutofit/>
          </a:bodyPr>
          <a:lstStyle/>
          <a:p>
            <a:pPr marL="0" indent="0">
              <a:buNone/>
            </a:pPr>
            <a:endParaRPr lang="en-US" sz="1000" dirty="0" smtClean="0"/>
          </a:p>
          <a:p>
            <a:pPr marL="0" indent="0">
              <a:buNone/>
            </a:pPr>
            <a:r>
              <a:rPr lang="en-US" dirty="0" smtClean="0"/>
              <a:t>Mandated that each state provide information to consumers in need of </a:t>
            </a:r>
          </a:p>
          <a:p>
            <a:pPr marL="0" indent="0">
              <a:buNone/>
            </a:pPr>
            <a:r>
              <a:rPr lang="en-US" b="1" dirty="0" smtClean="0"/>
              <a:t>long term care and supports</a:t>
            </a:r>
            <a:r>
              <a:rPr lang="en-US" dirty="0" smtClean="0"/>
              <a:t> </a:t>
            </a:r>
          </a:p>
          <a:p>
            <a:pPr marL="0" indent="0">
              <a:buNone/>
            </a:pPr>
            <a:r>
              <a:rPr lang="en-US" dirty="0" smtClean="0"/>
              <a:t>to ensure they were able to make an </a:t>
            </a:r>
            <a:r>
              <a:rPr lang="en-US" b="1" dirty="0" smtClean="0"/>
              <a:t>informed choice </a:t>
            </a:r>
          </a:p>
          <a:p>
            <a:pPr marL="0" indent="0">
              <a:buNone/>
            </a:pPr>
            <a:r>
              <a:rPr lang="en-US" dirty="0" smtClean="0"/>
              <a:t>regarding the care available to them.</a:t>
            </a:r>
          </a:p>
          <a:p>
            <a:pPr marL="0" indent="0">
              <a:buNone/>
            </a:pPr>
            <a:endParaRPr lang="en-US" sz="1000"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34</a:t>
            </a:fld>
            <a:endParaRPr lang="en-US" dirty="0"/>
          </a:p>
        </p:txBody>
      </p:sp>
    </p:spTree>
    <p:extLst>
      <p:ext uri="{BB962C8B-B14F-4D97-AF65-F5344CB8AC3E}">
        <p14:creationId xmlns:p14="http://schemas.microsoft.com/office/powerpoint/2010/main" val="249843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2743200"/>
            <a:ext cx="4292600" cy="3219450"/>
          </a:xfrm>
          <a:prstGeom prst="rect">
            <a:avLst/>
          </a:prstGeom>
        </p:spPr>
      </p:pic>
      <p:sp>
        <p:nvSpPr>
          <p:cNvPr id="2" name="Title 1"/>
          <p:cNvSpPr>
            <a:spLocks noGrp="1"/>
          </p:cNvSpPr>
          <p:nvPr>
            <p:ph type="title"/>
          </p:nvPr>
        </p:nvSpPr>
        <p:spPr/>
        <p:txBody>
          <a:bodyPr>
            <a:normAutofit fontScale="90000"/>
          </a:bodyPr>
          <a:lstStyle/>
          <a:p>
            <a:r>
              <a:rPr lang="en-US" dirty="0" smtClean="0"/>
              <a:t>Arkansas</a:t>
            </a:r>
            <a:br>
              <a:rPr lang="en-US" dirty="0" smtClean="0"/>
            </a:br>
            <a:r>
              <a:rPr lang="en-US" dirty="0" smtClean="0"/>
              <a:t>Options Counseling Law</a:t>
            </a:r>
            <a:endParaRPr lang="en-US" dirty="0"/>
          </a:p>
        </p:txBody>
      </p:sp>
      <p:sp>
        <p:nvSpPr>
          <p:cNvPr id="3" name="Content Placeholder 2"/>
          <p:cNvSpPr>
            <a:spLocks noGrp="1"/>
          </p:cNvSpPr>
          <p:nvPr>
            <p:ph idx="1"/>
          </p:nvPr>
        </p:nvSpPr>
        <p:spPr>
          <a:xfrm>
            <a:off x="1524000" y="1600200"/>
            <a:ext cx="7239000" cy="4953000"/>
          </a:xfrm>
        </p:spPr>
        <p:txBody>
          <a:bodyPr>
            <a:normAutofit/>
          </a:bodyPr>
          <a:lstStyle/>
          <a:p>
            <a:pPr marL="0" indent="0">
              <a:buClr>
                <a:srgbClr val="E1631D"/>
              </a:buClr>
              <a:buNone/>
            </a:pPr>
            <a:r>
              <a:rPr lang="en-US" dirty="0"/>
              <a:t>Act 516, implemented in 2008, created Arkansas Options Counseling for Long Term </a:t>
            </a:r>
            <a:r>
              <a:rPr lang="en-US" dirty="0" smtClean="0"/>
              <a:t>Care.</a:t>
            </a:r>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35</a:t>
            </a:fld>
            <a:endParaRPr lang="en-US" dirty="0"/>
          </a:p>
        </p:txBody>
      </p:sp>
    </p:spTree>
    <p:extLst>
      <p:ext uri="{BB962C8B-B14F-4D97-AF65-F5344CB8AC3E}">
        <p14:creationId xmlns:p14="http://schemas.microsoft.com/office/powerpoint/2010/main" val="36300394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239000" cy="1143000"/>
          </a:xfrm>
        </p:spPr>
        <p:txBody>
          <a:bodyPr>
            <a:normAutofit fontScale="90000"/>
          </a:bodyPr>
          <a:lstStyle/>
          <a:p>
            <a:pPr marL="117475" indent="-117475"/>
            <a:r>
              <a:rPr lang="en-US" dirty="0"/>
              <a:t>Act 516 : Arkansas Options Counseling for Long Term Care</a:t>
            </a:r>
          </a:p>
        </p:txBody>
      </p:sp>
      <p:sp>
        <p:nvSpPr>
          <p:cNvPr id="3" name="Content Placeholder 2"/>
          <p:cNvSpPr>
            <a:spLocks noGrp="1"/>
          </p:cNvSpPr>
          <p:nvPr>
            <p:ph idx="1"/>
          </p:nvPr>
        </p:nvSpPr>
        <p:spPr>
          <a:xfrm>
            <a:off x="1447800" y="1524000"/>
            <a:ext cx="7620000" cy="4495800"/>
          </a:xfrm>
        </p:spPr>
        <p:txBody>
          <a:bodyPr>
            <a:normAutofit lnSpcReduction="10000"/>
          </a:bodyPr>
          <a:lstStyle/>
          <a:p>
            <a:pPr marL="117475" indent="-117475">
              <a:buClr>
                <a:srgbClr val="E1631D"/>
              </a:buClr>
            </a:pPr>
            <a:r>
              <a:rPr lang="en-US" dirty="0" smtClean="0"/>
              <a:t>Must </a:t>
            </a:r>
            <a:r>
              <a:rPr lang="en-US" dirty="0"/>
              <a:t>be offered to an individual or their representative who:</a:t>
            </a:r>
          </a:p>
          <a:p>
            <a:pPr marL="398463" indent="-398463">
              <a:buClr>
                <a:srgbClr val="E1631D"/>
              </a:buClr>
              <a:buFont typeface="+mj-lt"/>
              <a:buAutoNum type="alphaUcPeriod"/>
              <a:tabLst>
                <a:tab pos="398463" algn="l"/>
              </a:tabLst>
            </a:pPr>
            <a:r>
              <a:rPr lang="en-US" dirty="0"/>
              <a:t>Seeks an Options Counseling                     consultation;</a:t>
            </a:r>
          </a:p>
          <a:p>
            <a:pPr marL="398463" indent="-398463">
              <a:buClr>
                <a:srgbClr val="E1631D"/>
              </a:buClr>
              <a:buFont typeface="+mj-lt"/>
              <a:buAutoNum type="alphaUcPeriod"/>
              <a:tabLst>
                <a:tab pos="398463" algn="l"/>
              </a:tabLst>
            </a:pPr>
            <a:r>
              <a:rPr lang="en-US" dirty="0"/>
              <a:t>Seeks admission to a long-term                             care facility, regardless of payment source; or</a:t>
            </a:r>
          </a:p>
          <a:p>
            <a:pPr marL="514350" indent="-514350">
              <a:buClr>
                <a:srgbClr val="E1631D"/>
              </a:buClr>
              <a:buFont typeface="+mj-lt"/>
              <a:buAutoNum type="alphaUcPeriod"/>
              <a:tabLst>
                <a:tab pos="398463" algn="l"/>
              </a:tabLst>
            </a:pPr>
            <a:r>
              <a:rPr lang="en-US" dirty="0"/>
              <a:t>Resides in a long-term care facility and applies for Medicaid reimbursement. </a:t>
            </a:r>
          </a:p>
          <a:p>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36</a:t>
            </a:fld>
            <a:endParaRPr lang="en-US" dirty="0"/>
          </a:p>
        </p:txBody>
      </p:sp>
    </p:spTree>
    <p:extLst>
      <p:ext uri="{BB962C8B-B14F-4D97-AF65-F5344CB8AC3E}">
        <p14:creationId xmlns:p14="http://schemas.microsoft.com/office/powerpoint/2010/main" val="2388014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828800"/>
            <a:ext cx="6629400" cy="3886200"/>
          </a:xfrm>
          <a:solidFill>
            <a:schemeClr val="accent1">
              <a:lumMod val="60000"/>
              <a:lumOff val="40000"/>
            </a:schemeClr>
          </a:solidFill>
        </p:spPr>
        <p:txBody>
          <a:bodyPr/>
          <a:lstStyle/>
          <a:p>
            <a:pPr algn="ctr">
              <a:buNone/>
            </a:pPr>
            <a:endParaRPr lang="en-US" b="1" dirty="0" smtClean="0"/>
          </a:p>
          <a:p>
            <a:pPr algn="ctr">
              <a:buNone/>
            </a:pPr>
            <a:r>
              <a:rPr lang="en-US" b="1" dirty="0" smtClean="0"/>
              <a:t>Choices </a:t>
            </a:r>
            <a:r>
              <a:rPr lang="en-US" b="1" dirty="0"/>
              <a:t>in Living Resource Center</a:t>
            </a:r>
          </a:p>
          <a:p>
            <a:pPr algn="ctr">
              <a:buNone/>
            </a:pPr>
            <a:r>
              <a:rPr lang="en-US" b="1" dirty="0"/>
              <a:t>PO Box 1437, Slot S-530</a:t>
            </a:r>
          </a:p>
          <a:p>
            <a:pPr algn="ctr">
              <a:buNone/>
            </a:pPr>
            <a:r>
              <a:rPr lang="en-US" b="1" dirty="0"/>
              <a:t>Little Rock, AR </a:t>
            </a:r>
            <a:r>
              <a:rPr lang="en-US" b="1" dirty="0" smtClean="0"/>
              <a:t>72203-1437</a:t>
            </a:r>
          </a:p>
          <a:p>
            <a:pPr algn="ctr">
              <a:buNone/>
            </a:pPr>
            <a:r>
              <a:rPr lang="en-US" sz="4800" b="1" dirty="0" smtClean="0"/>
              <a:t>1-866-801-3435</a:t>
            </a:r>
            <a:endParaRPr lang="en-US" sz="4800" b="1" dirty="0"/>
          </a:p>
          <a:p>
            <a:pPr algn="ctr">
              <a:buNone/>
            </a:pPr>
            <a:endParaRPr lang="en-US" sz="2800" b="1" dirty="0"/>
          </a:p>
          <a:p>
            <a:pPr algn="ctr">
              <a:buNone/>
            </a:pPr>
            <a:endParaRPr lang="en-US" sz="3600" b="1" dirty="0"/>
          </a:p>
          <a:p>
            <a:endParaRPr lang="en-US" dirty="0"/>
          </a:p>
        </p:txBody>
      </p:sp>
      <p:sp>
        <p:nvSpPr>
          <p:cNvPr id="2" name="Title 1"/>
          <p:cNvSpPr>
            <a:spLocks noGrp="1"/>
          </p:cNvSpPr>
          <p:nvPr>
            <p:ph type="title"/>
          </p:nvPr>
        </p:nvSpPr>
        <p:spPr>
          <a:xfrm>
            <a:off x="3505200" y="274638"/>
            <a:ext cx="5181600" cy="1143000"/>
          </a:xfrm>
        </p:spPr>
        <p:txBody>
          <a:bodyPr/>
          <a:lstStyle/>
          <a:p>
            <a:r>
              <a:rPr lang="en-US" dirty="0">
                <a:effectLst>
                  <a:outerShdw blurRad="38100" dist="38100" dir="2700000" algn="tl">
                    <a:srgbClr val="000000">
                      <a:alpha val="43137"/>
                    </a:srgbClr>
                  </a:outerShdw>
                </a:effectLst>
              </a:rPr>
              <a:t>Local Contact Agency</a:t>
            </a:r>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37</a:t>
            </a:fld>
            <a:endParaRPr lang="en-US" dirty="0"/>
          </a:p>
        </p:txBody>
      </p:sp>
      <p:pic>
        <p:nvPicPr>
          <p:cNvPr id="5" name="Picture 5" descr="Picture10"/>
          <p:cNvPicPr>
            <a:picLocks noChangeAspect="1" noChangeArrowheads="1"/>
          </p:cNvPicPr>
          <p:nvPr/>
        </p:nvPicPr>
        <p:blipFill>
          <a:blip r:embed="rId2" cstate="print"/>
          <a:stretch>
            <a:fillRect/>
          </a:stretch>
        </p:blipFill>
        <p:spPr bwMode="auto">
          <a:xfrm>
            <a:off x="1447800" y="228600"/>
            <a:ext cx="2057400" cy="1234440"/>
          </a:xfrm>
          <a:prstGeom prst="rect">
            <a:avLst/>
          </a:prstGeom>
          <a:noFill/>
          <a:ln>
            <a:noFill/>
          </a:ln>
        </p:spPr>
      </p:pic>
    </p:spTree>
    <p:extLst>
      <p:ext uri="{BB962C8B-B14F-4D97-AF65-F5344CB8AC3E}">
        <p14:creationId xmlns:p14="http://schemas.microsoft.com/office/powerpoint/2010/main" val="228595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 Medicaid Statistics</a:t>
            </a:r>
            <a:endParaRPr lang="en-US" dirty="0"/>
          </a:p>
        </p:txBody>
      </p:sp>
      <p:sp>
        <p:nvSpPr>
          <p:cNvPr id="3" name="Content Placeholder 2"/>
          <p:cNvSpPr>
            <a:spLocks noGrp="1"/>
          </p:cNvSpPr>
          <p:nvPr>
            <p:ph idx="1"/>
          </p:nvPr>
        </p:nvSpPr>
        <p:spPr>
          <a:xfrm>
            <a:off x="1447800" y="2133600"/>
            <a:ext cx="7239000" cy="4419600"/>
          </a:xfrm>
        </p:spPr>
        <p:txBody>
          <a:bodyPr/>
          <a:lstStyle/>
          <a:p>
            <a:r>
              <a:rPr lang="en-US" dirty="0" smtClean="0"/>
              <a:t>National Statistics from the Centers for Medicare/Medicaid Studies indicates that approximately 10% of all nursing home residents have the potential to be served in the community.</a:t>
            </a:r>
            <a:br>
              <a:rPr lang="en-US" dirty="0" smtClean="0"/>
            </a:br>
            <a:endParaRPr lang="en-US" dirty="0" smtClean="0"/>
          </a:p>
        </p:txBody>
      </p:sp>
      <p:sp>
        <p:nvSpPr>
          <p:cNvPr id="4" name="Slide Number Placeholder 3"/>
          <p:cNvSpPr>
            <a:spLocks noGrp="1"/>
          </p:cNvSpPr>
          <p:nvPr>
            <p:ph type="sldNum" sz="quarter" idx="11"/>
          </p:nvPr>
        </p:nvSpPr>
        <p:spPr/>
        <p:txBody>
          <a:bodyPr/>
          <a:lstStyle/>
          <a:p>
            <a:fld id="{3C5DF44B-B620-463C-ABAE-3CB156E19B10}" type="slidenum">
              <a:rPr lang="en-US" sz="1800" b="1" smtClean="0"/>
              <a:pPr/>
              <a:t>38</a:t>
            </a:fld>
            <a:endParaRPr lang="en-US" sz="1800" b="1" dirty="0"/>
          </a:p>
        </p:txBody>
      </p:sp>
    </p:spTree>
    <p:extLst>
      <p:ext uri="{BB962C8B-B14F-4D97-AF65-F5344CB8AC3E}">
        <p14:creationId xmlns:p14="http://schemas.microsoft.com/office/powerpoint/2010/main" val="7363015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 TEAM</a:t>
            </a:r>
            <a:endParaRPr lang="en-US" dirty="0"/>
          </a:p>
        </p:txBody>
      </p:sp>
      <p:sp>
        <p:nvSpPr>
          <p:cNvPr id="3" name="Content Placeholder 2"/>
          <p:cNvSpPr>
            <a:spLocks noGrp="1"/>
          </p:cNvSpPr>
          <p:nvPr>
            <p:ph idx="1"/>
          </p:nvPr>
        </p:nvSpPr>
        <p:spPr>
          <a:xfrm>
            <a:off x="1295400" y="1447800"/>
            <a:ext cx="7391400" cy="3733800"/>
          </a:xfrm>
        </p:spPr>
        <p:txBody>
          <a:bodyPr/>
          <a:lstStyle/>
          <a:p>
            <a:r>
              <a:rPr lang="en-US" dirty="0" smtClean="0"/>
              <a:t>The A+ TEAM will make contact with referred nursing home residents to explain resource options available to the resident.  </a:t>
            </a:r>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z="1800" b="1" smtClean="0"/>
              <a:pPr/>
              <a:t>39</a:t>
            </a:fld>
            <a:endParaRPr lang="en-US" sz="18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3581400"/>
            <a:ext cx="4128963" cy="309267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endParaRPr lang="en-US" dirty="0"/>
          </a:p>
        </p:txBody>
      </p:sp>
      <p:sp>
        <p:nvSpPr>
          <p:cNvPr id="3" name="Content Placeholder 2"/>
          <p:cNvSpPr>
            <a:spLocks noGrp="1"/>
          </p:cNvSpPr>
          <p:nvPr>
            <p:ph idx="1"/>
          </p:nvPr>
        </p:nvSpPr>
        <p:spPr>
          <a:xfrm>
            <a:off x="1752600" y="2438400"/>
            <a:ext cx="6934200" cy="4114800"/>
          </a:xfrm>
        </p:spPr>
        <p:txBody>
          <a:bodyPr>
            <a:normAutofit/>
          </a:bodyPr>
          <a:lstStyle/>
          <a:p>
            <a:pPr marL="0" indent="0">
              <a:buNone/>
            </a:pPr>
            <a:r>
              <a:rPr lang="en-US" dirty="0"/>
              <a:t>ACAAA’s mission is to provide education, advocacy, and a unified voice for Community Action Agencies to reduce poverty and promote thriving communities in Arkansas</a:t>
            </a:r>
            <a:r>
              <a:rPr lang="en-US" dirty="0" smtClean="0"/>
              <a:t>.</a:t>
            </a:r>
          </a:p>
        </p:txBody>
      </p:sp>
      <p:sp>
        <p:nvSpPr>
          <p:cNvPr id="4" name="Slide Number Placeholder 3"/>
          <p:cNvSpPr>
            <a:spLocks noGrp="1"/>
          </p:cNvSpPr>
          <p:nvPr>
            <p:ph type="sldNum" sz="quarter" idx="11"/>
          </p:nvPr>
        </p:nvSpPr>
        <p:spPr/>
        <p:txBody>
          <a:bodyPr/>
          <a:lstStyle/>
          <a:p>
            <a:fld id="{3C5DF44B-B620-463C-ABAE-3CB156E19B10}" type="slidenum">
              <a:rPr lang="en-US" smtClean="0"/>
              <a:pPr/>
              <a:t>4</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81000"/>
            <a:ext cx="8697237" cy="1653381"/>
          </a:xfrm>
          <a:prstGeom prst="rect">
            <a:avLst/>
          </a:prstGeom>
          <a:solidFill>
            <a:srgbClr val="0070C0"/>
          </a:solidFill>
        </p:spPr>
      </p:pic>
    </p:spTree>
    <p:extLst>
      <p:ext uri="{BB962C8B-B14F-4D97-AF65-F5344CB8AC3E}">
        <p14:creationId xmlns:p14="http://schemas.microsoft.com/office/powerpoint/2010/main" val="1276611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 Team</a:t>
            </a:r>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40</a:t>
            </a:fld>
            <a:endParaRPr lang="en-US" dirty="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t="20053" r="5808" b="3076"/>
          <a:stretch/>
        </p:blipFill>
        <p:spPr>
          <a:xfrm>
            <a:off x="1447800" y="1663849"/>
            <a:ext cx="7626626" cy="4127351"/>
          </a:xfrm>
          <a:prstGeom prst="rect">
            <a:avLst/>
          </a:prstGeom>
        </p:spPr>
      </p:pic>
    </p:spTree>
    <p:extLst>
      <p:ext uri="{BB962C8B-B14F-4D97-AF65-F5344CB8AC3E}">
        <p14:creationId xmlns:p14="http://schemas.microsoft.com/office/powerpoint/2010/main" val="1353815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020762"/>
          </a:xfrm>
        </p:spPr>
        <p:txBody>
          <a:bodyPr/>
          <a:lstStyle/>
          <a:p>
            <a:r>
              <a:rPr lang="en-US" dirty="0" smtClean="0"/>
              <a:t>Resources</a:t>
            </a:r>
            <a:endParaRPr lang="en-US" dirty="0"/>
          </a:p>
        </p:txBody>
      </p:sp>
      <p:sp>
        <p:nvSpPr>
          <p:cNvPr id="3" name="Content Placeholder 2"/>
          <p:cNvSpPr>
            <a:spLocks noGrp="1"/>
          </p:cNvSpPr>
          <p:nvPr>
            <p:ph idx="1"/>
          </p:nvPr>
        </p:nvSpPr>
        <p:spPr>
          <a:xfrm>
            <a:off x="1447800" y="1447800"/>
            <a:ext cx="7239000" cy="4800600"/>
          </a:xfrm>
        </p:spPr>
        <p:txBody>
          <a:bodyPr>
            <a:normAutofit/>
          </a:bodyPr>
          <a:lstStyle/>
          <a:p>
            <a:pPr>
              <a:buClr>
                <a:srgbClr val="E1631D"/>
              </a:buClr>
            </a:pPr>
            <a:r>
              <a:rPr lang="en-US" dirty="0"/>
              <a:t>Waiver programs</a:t>
            </a:r>
          </a:p>
          <a:p>
            <a:pPr>
              <a:buClr>
                <a:srgbClr val="E1631D"/>
              </a:buClr>
            </a:pPr>
            <a:r>
              <a:rPr lang="en-US" dirty="0" smtClean="0"/>
              <a:t>Living </a:t>
            </a:r>
            <a:r>
              <a:rPr lang="en-US" dirty="0"/>
              <a:t>Choices</a:t>
            </a:r>
          </a:p>
          <a:p>
            <a:pPr>
              <a:buClr>
                <a:srgbClr val="E1631D"/>
              </a:buClr>
            </a:pPr>
            <a:r>
              <a:rPr lang="en-US" dirty="0" smtClean="0"/>
              <a:t>ARChoices</a:t>
            </a:r>
            <a:endParaRPr lang="en-US" dirty="0"/>
          </a:p>
          <a:p>
            <a:pPr>
              <a:buClr>
                <a:srgbClr val="E1631D"/>
              </a:buClr>
            </a:pPr>
            <a:r>
              <a:rPr lang="en-US" dirty="0" smtClean="0"/>
              <a:t>Independent Choices</a:t>
            </a:r>
            <a:endParaRPr lang="en-US" dirty="0"/>
          </a:p>
          <a:p>
            <a:pPr>
              <a:buClr>
                <a:srgbClr val="E1631D"/>
              </a:buClr>
            </a:pPr>
            <a:r>
              <a:rPr lang="en-US" dirty="0"/>
              <a:t>Federal Grant Programs</a:t>
            </a:r>
          </a:p>
          <a:p>
            <a:pPr>
              <a:buClr>
                <a:srgbClr val="E1631D"/>
              </a:buClr>
            </a:pPr>
            <a:r>
              <a:rPr lang="en-US" dirty="0"/>
              <a:t>Money Follows the </a:t>
            </a:r>
            <a:r>
              <a:rPr lang="en-US" dirty="0" smtClean="0"/>
              <a:t>Person</a:t>
            </a:r>
          </a:p>
          <a:p>
            <a:pPr>
              <a:buClr>
                <a:srgbClr val="E1631D"/>
              </a:buClr>
            </a:pPr>
            <a:r>
              <a:rPr lang="en-US" dirty="0" smtClean="0"/>
              <a:t>Local Community Resources</a:t>
            </a:r>
            <a:endParaRPr lang="en-US" dirty="0"/>
          </a:p>
          <a:p>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41</a:t>
            </a:fld>
            <a:endParaRPr lang="en-US" dirty="0"/>
          </a:p>
        </p:txBody>
      </p:sp>
      <p:pic>
        <p:nvPicPr>
          <p:cNvPr id="5" name="Content Placeholder 5" descr="Choices in Living Booklet.png"/>
          <p:cNvPicPr>
            <a:picLocks noChangeAspect="1"/>
          </p:cNvPicPr>
          <p:nvPr/>
        </p:nvPicPr>
        <p:blipFill>
          <a:blip r:embed="rId2" cstate="print"/>
          <a:stretch>
            <a:fillRect/>
          </a:stretch>
        </p:blipFill>
        <p:spPr>
          <a:xfrm>
            <a:off x="6194778" y="1676400"/>
            <a:ext cx="2568222" cy="3200401"/>
          </a:xfrm>
          <a:prstGeom prst="rect">
            <a:avLst/>
          </a:prstGeom>
        </p:spPr>
      </p:pic>
    </p:spTree>
    <p:extLst>
      <p:ext uri="{BB962C8B-B14F-4D97-AF65-F5344CB8AC3E}">
        <p14:creationId xmlns:p14="http://schemas.microsoft.com/office/powerpoint/2010/main" val="35324949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Community Resources</a:t>
            </a:r>
            <a:endParaRPr lang="en-US" dirty="0"/>
          </a:p>
        </p:txBody>
      </p:sp>
      <p:sp>
        <p:nvSpPr>
          <p:cNvPr id="3" name="Content Placeholder 2"/>
          <p:cNvSpPr>
            <a:spLocks noGrp="1"/>
          </p:cNvSpPr>
          <p:nvPr>
            <p:ph idx="1"/>
          </p:nvPr>
        </p:nvSpPr>
        <p:spPr/>
        <p:txBody>
          <a:bodyPr/>
          <a:lstStyle/>
          <a:p>
            <a:r>
              <a:rPr lang="en-US" dirty="0" smtClean="0"/>
              <a:t>Housing</a:t>
            </a:r>
          </a:p>
          <a:p>
            <a:r>
              <a:rPr lang="en-US" dirty="0" smtClean="0"/>
              <a:t>Transportation</a:t>
            </a:r>
          </a:p>
          <a:p>
            <a:r>
              <a:rPr lang="en-US" dirty="0" smtClean="0"/>
              <a:t>Food Banks</a:t>
            </a:r>
          </a:p>
          <a:p>
            <a:r>
              <a:rPr lang="en-US" dirty="0" smtClean="0"/>
              <a:t>Senior Event Centers</a:t>
            </a:r>
          </a:p>
          <a:p>
            <a:r>
              <a:rPr lang="en-US" dirty="0" smtClean="0"/>
              <a:t>Outreach Services</a:t>
            </a:r>
          </a:p>
          <a:p>
            <a:r>
              <a:rPr lang="en-US" dirty="0" smtClean="0"/>
              <a:t>Chamber of Commerce</a:t>
            </a:r>
          </a:p>
          <a:p>
            <a:r>
              <a:rPr lang="en-US" dirty="0" smtClean="0"/>
              <a:t>Area Agency of Aging</a:t>
            </a:r>
          </a:p>
          <a:p>
            <a:r>
              <a:rPr lang="en-US" dirty="0" smtClean="0"/>
              <a:t>Etc.</a:t>
            </a:r>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42</a:t>
            </a:fld>
            <a:endParaRPr lang="en-US" dirty="0"/>
          </a:p>
        </p:txBody>
      </p:sp>
    </p:spTree>
    <p:extLst>
      <p:ext uri="{BB962C8B-B14F-4D97-AF65-F5344CB8AC3E}">
        <p14:creationId xmlns:p14="http://schemas.microsoft.com/office/powerpoint/2010/main" val="30980622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Yesterday</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H="1">
            <a:off x="380999" y="1836208"/>
            <a:ext cx="4876800" cy="2735792"/>
          </a:xfrm>
        </p:spPr>
      </p:pic>
      <p:sp>
        <p:nvSpPr>
          <p:cNvPr id="4" name="Slide Number Placeholder 3"/>
          <p:cNvSpPr>
            <a:spLocks noGrp="1"/>
          </p:cNvSpPr>
          <p:nvPr>
            <p:ph type="sldNum" sz="quarter" idx="11"/>
          </p:nvPr>
        </p:nvSpPr>
        <p:spPr/>
        <p:txBody>
          <a:bodyPr/>
          <a:lstStyle/>
          <a:p>
            <a:fld id="{3C5DF44B-B620-463C-ABAE-3CB156E19B10}" type="slidenum">
              <a:rPr lang="en-US" smtClean="0"/>
              <a:pPr/>
              <a:t>43</a:t>
            </a:fld>
            <a:endParaRPr lang="en-US" dirty="0"/>
          </a:p>
        </p:txBody>
      </p:sp>
      <p:sp>
        <p:nvSpPr>
          <p:cNvPr id="7" name="TextBox 6"/>
          <p:cNvSpPr txBox="1"/>
          <p:nvPr/>
        </p:nvSpPr>
        <p:spPr>
          <a:xfrm>
            <a:off x="6378315" y="2209800"/>
            <a:ext cx="2286000" cy="830997"/>
          </a:xfrm>
          <a:prstGeom prst="rect">
            <a:avLst/>
          </a:prstGeom>
          <a:noFill/>
        </p:spPr>
        <p:txBody>
          <a:bodyPr wrap="square" rtlCol="0">
            <a:spAutoFit/>
          </a:bodyPr>
          <a:lstStyle/>
          <a:p>
            <a:r>
              <a:rPr lang="en-US" sz="4800" dirty="0" smtClean="0"/>
              <a:t>Forward</a:t>
            </a:r>
            <a:r>
              <a:rPr lang="en-US" dirty="0" smtClean="0"/>
              <a:t> </a:t>
            </a:r>
            <a:endParaRPr lang="en-US" dirty="0"/>
          </a:p>
        </p:txBody>
      </p:sp>
      <p:sp>
        <p:nvSpPr>
          <p:cNvPr id="8" name="Right Arrow 7"/>
          <p:cNvSpPr/>
          <p:nvPr/>
        </p:nvSpPr>
        <p:spPr>
          <a:xfrm>
            <a:off x="6629400" y="3436495"/>
            <a:ext cx="1632204"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794210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228" y="66326"/>
            <a:ext cx="6247500" cy="3667474"/>
          </a:xfrm>
        </p:spPr>
      </p:pic>
      <p:sp>
        <p:nvSpPr>
          <p:cNvPr id="4" name="Slide Number Placeholder 3"/>
          <p:cNvSpPr>
            <a:spLocks noGrp="1"/>
          </p:cNvSpPr>
          <p:nvPr>
            <p:ph type="sldNum" sz="quarter" idx="11"/>
          </p:nvPr>
        </p:nvSpPr>
        <p:spPr/>
        <p:txBody>
          <a:bodyPr/>
          <a:lstStyle/>
          <a:p>
            <a:fld id="{3C5DF44B-B620-463C-ABAE-3CB156E19B10}" type="slidenum">
              <a:rPr lang="en-US" smtClean="0"/>
              <a:pPr/>
              <a:t>44</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4615989"/>
            <a:ext cx="2466975" cy="18478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830909"/>
            <a:ext cx="8697237" cy="1653381"/>
          </a:xfrm>
          <a:prstGeom prst="rect">
            <a:avLst/>
          </a:prstGeom>
          <a:solidFill>
            <a:srgbClr val="0070C0"/>
          </a:solidFill>
        </p:spPr>
      </p:pic>
    </p:spTree>
    <p:extLst>
      <p:ext uri="{BB962C8B-B14F-4D97-AF65-F5344CB8AC3E}">
        <p14:creationId xmlns:p14="http://schemas.microsoft.com/office/powerpoint/2010/main" val="3290240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981200" y="1600200"/>
            <a:ext cx="6705600" cy="4953000"/>
          </a:xfrm>
        </p:spPr>
        <p:txBody>
          <a:bodyPr/>
          <a:lstStyle/>
          <a:p>
            <a:pPr marL="0" indent="0">
              <a:buNone/>
            </a:pPr>
            <a:endParaRPr lang="en-US" dirty="0" smtClean="0"/>
          </a:p>
          <a:p>
            <a:pPr marL="0" indent="0">
              <a:buNone/>
            </a:pPr>
            <a:endParaRPr lang="en-US" sz="1000" dirty="0" smtClean="0"/>
          </a:p>
          <a:p>
            <a:pPr marL="0" indent="0">
              <a:buNone/>
            </a:pPr>
            <a:r>
              <a:rPr lang="en-US" dirty="0" smtClean="0"/>
              <a:t>ACAAA’s mission is to provide </a:t>
            </a:r>
            <a:r>
              <a:rPr lang="en-US" b="1" dirty="0" smtClean="0"/>
              <a:t>education, advocacy, and a unified voice</a:t>
            </a:r>
            <a:r>
              <a:rPr lang="en-US" dirty="0" smtClean="0"/>
              <a:t> for Community Action Agencies to reduce poverty and promote thriving communities in Arkansas.</a:t>
            </a:r>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45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2349" y="274638"/>
            <a:ext cx="6569901" cy="1248966"/>
          </a:xfrm>
          <a:prstGeom prst="rect">
            <a:avLst/>
          </a:prstGeom>
          <a:solidFill>
            <a:srgbClr val="0070C0"/>
          </a:solidFill>
        </p:spPr>
      </p:pic>
    </p:spTree>
    <p:extLst>
      <p:ext uri="{BB962C8B-B14F-4D97-AF65-F5344CB8AC3E}">
        <p14:creationId xmlns:p14="http://schemas.microsoft.com/office/powerpoint/2010/main" val="349612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295400"/>
            <a:ext cx="4075503" cy="2332780"/>
          </a:xfrm>
          <a:prstGeom prst="rect">
            <a:avLst/>
          </a:prstGeom>
        </p:spPr>
      </p:pic>
      <p:sp>
        <p:nvSpPr>
          <p:cNvPr id="2" name="Title 1"/>
          <p:cNvSpPr>
            <a:spLocks noGrp="1"/>
          </p:cNvSpPr>
          <p:nvPr>
            <p:ph type="title"/>
          </p:nvPr>
        </p:nvSpPr>
        <p:spPr>
          <a:xfrm>
            <a:off x="2286000" y="274638"/>
            <a:ext cx="5791200" cy="1143000"/>
          </a:xfrm>
        </p:spPr>
        <p:txBody>
          <a:bodyPr/>
          <a:lstStyle/>
          <a:p>
            <a:r>
              <a:rPr lang="en-US" dirty="0" smtClean="0"/>
              <a:t>Learning into ACTION</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			</a:t>
            </a:r>
            <a:endParaRPr lang="en-US" sz="800" dirty="0" smtClean="0"/>
          </a:p>
          <a:p>
            <a:pPr marL="0" indent="0">
              <a:buNone/>
            </a:pPr>
            <a:r>
              <a:rPr lang="en-US" sz="800" dirty="0"/>
              <a:t>	</a:t>
            </a:r>
            <a:r>
              <a:rPr lang="en-US" sz="800" dirty="0" smtClean="0"/>
              <a:t>		</a:t>
            </a:r>
            <a:r>
              <a:rPr lang="en-US" b="1" dirty="0"/>
              <a:t> </a:t>
            </a:r>
            <a:endParaRPr lang="en-US" b="1" dirty="0" smtClean="0"/>
          </a:p>
          <a:p>
            <a:pPr marL="0" indent="0">
              <a:buNone/>
            </a:pPr>
            <a:endParaRPr lang="en-US" b="1" dirty="0"/>
          </a:p>
          <a:p>
            <a:pPr marL="0" indent="0">
              <a:buNone/>
            </a:pPr>
            <a:r>
              <a:rPr lang="en-US" dirty="0" smtClean="0"/>
              <a:t>How best can I promote </a:t>
            </a:r>
          </a:p>
          <a:p>
            <a:pPr marL="0" indent="0">
              <a:buNone/>
            </a:pPr>
            <a:r>
              <a:rPr lang="en-US" b="1" dirty="0" smtClean="0"/>
              <a:t>education</a:t>
            </a:r>
            <a:r>
              <a:rPr lang="en-US" b="1" dirty="0"/>
              <a:t>, advocacy, and a unified </a:t>
            </a:r>
            <a:r>
              <a:rPr lang="en-US" b="1" dirty="0" smtClean="0"/>
              <a:t>voice </a:t>
            </a:r>
            <a:r>
              <a:rPr lang="en-US" dirty="0" smtClean="0"/>
              <a:t>in my local community?</a:t>
            </a:r>
            <a:endParaRPr lang="en-US" sz="1000" dirty="0"/>
          </a:p>
          <a:p>
            <a:pPr marL="0" indent="0">
              <a:buNone/>
            </a:pPr>
            <a:r>
              <a:rPr lang="en-US" sz="1000" dirty="0"/>
              <a:t> </a:t>
            </a:r>
            <a:r>
              <a:rPr lang="en-US" sz="1000" dirty="0" smtClean="0"/>
              <a:t>                     </a:t>
            </a:r>
            <a:endParaRPr lang="en-US" dirty="0" smtClean="0"/>
          </a:p>
        </p:txBody>
      </p:sp>
      <p:sp>
        <p:nvSpPr>
          <p:cNvPr id="4" name="Slide Number Placeholder 3"/>
          <p:cNvSpPr>
            <a:spLocks noGrp="1"/>
          </p:cNvSpPr>
          <p:nvPr>
            <p:ph type="sldNum" sz="quarter" idx="11"/>
          </p:nvPr>
        </p:nvSpPr>
        <p:spPr/>
        <p:txBody>
          <a:bodyPr/>
          <a:lstStyle/>
          <a:p>
            <a:fld id="{3C5DF44B-B620-463C-ABAE-3CB156E19B10}" type="slidenum">
              <a:rPr lang="en-US" smtClean="0"/>
              <a:pPr/>
              <a:t>46</a:t>
            </a:fld>
            <a:endParaRPr lang="en-US" dirty="0"/>
          </a:p>
        </p:txBody>
      </p:sp>
    </p:spTree>
    <p:extLst>
      <p:ext uri="{BB962C8B-B14F-4D97-AF65-F5344CB8AC3E}">
        <p14:creationId xmlns:p14="http://schemas.microsoft.com/office/powerpoint/2010/main" val="31654369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534400" cy="1143000"/>
          </a:xfrm>
        </p:spPr>
        <p:txBody>
          <a:bodyPr>
            <a:noAutofit/>
          </a:bodyPr>
          <a:lstStyle/>
          <a:p>
            <a:r>
              <a:rPr lang="en-US" sz="3600" dirty="0" smtClean="0">
                <a:latin typeface="+mn-lt"/>
                <a:ea typeface="Verdana" panose="020B0604030504040204" pitchFamily="34" charset="0"/>
                <a:cs typeface="Verdana" panose="020B0604030504040204" pitchFamily="34" charset="0"/>
              </a:rPr>
              <a:t>Public / Private Network</a:t>
            </a:r>
            <a:endParaRPr lang="en-US" sz="3600" dirty="0">
              <a:latin typeface="+mn-lt"/>
            </a:endParaRPr>
          </a:p>
        </p:txBody>
      </p:sp>
      <p:sp>
        <p:nvSpPr>
          <p:cNvPr id="4" name="Slide Number Placeholder 3"/>
          <p:cNvSpPr>
            <a:spLocks noGrp="1"/>
          </p:cNvSpPr>
          <p:nvPr>
            <p:ph type="sldNum" sz="quarter" idx="11"/>
          </p:nvPr>
        </p:nvSpPr>
        <p:spPr/>
        <p:txBody>
          <a:bodyPr/>
          <a:lstStyle/>
          <a:p>
            <a:fld id="{3C5DF44B-B620-463C-ABAE-3CB156E19B10}" type="slidenum">
              <a:rPr lang="en-US" smtClean="0"/>
              <a:pPr/>
              <a:t>47</a:t>
            </a:fld>
            <a:endParaRPr lang="en-US" dirty="0"/>
          </a:p>
        </p:txBody>
      </p:sp>
      <p:sp>
        <p:nvSpPr>
          <p:cNvPr id="5" name="Rectangle 4"/>
          <p:cNvSpPr/>
          <p:nvPr/>
        </p:nvSpPr>
        <p:spPr>
          <a:xfrm>
            <a:off x="1600200" y="1752600"/>
            <a:ext cx="7162800" cy="4154984"/>
          </a:xfrm>
          <a:prstGeom prst="rect">
            <a:avLst/>
          </a:prstGeom>
        </p:spPr>
        <p:txBody>
          <a:bodyPr wrap="square">
            <a:spAutoFit/>
          </a:bodyPr>
          <a:lstStyle/>
          <a:p>
            <a:r>
              <a:rPr lang="en-US" sz="2800" dirty="0">
                <a:ea typeface="Verdana" panose="020B0604030504040204" pitchFamily="34" charset="0"/>
                <a:cs typeface="Verdana" panose="020B0604030504040204" pitchFamily="34" charset="0"/>
              </a:rPr>
              <a:t>There are initiatives at the Federal and State level to promote the </a:t>
            </a:r>
            <a:endParaRPr lang="en-US" sz="2800" dirty="0" smtClean="0">
              <a:ea typeface="Verdana" panose="020B0604030504040204" pitchFamily="34" charset="0"/>
              <a:cs typeface="Verdana" panose="020B0604030504040204" pitchFamily="34" charset="0"/>
            </a:endParaRPr>
          </a:p>
          <a:p>
            <a:r>
              <a:rPr lang="en-US" sz="2800" b="1" dirty="0" smtClean="0">
                <a:ea typeface="Verdana" panose="020B0604030504040204" pitchFamily="34" charset="0"/>
                <a:cs typeface="Verdana" panose="020B0604030504040204" pitchFamily="34" charset="0"/>
              </a:rPr>
              <a:t>Public/Private </a:t>
            </a:r>
            <a:r>
              <a:rPr lang="en-US" sz="2800" b="1" dirty="0">
                <a:ea typeface="Verdana" panose="020B0604030504040204" pitchFamily="34" charset="0"/>
                <a:cs typeface="Verdana" panose="020B0604030504040204" pitchFamily="34" charset="0"/>
              </a:rPr>
              <a:t>partnership </a:t>
            </a:r>
            <a:r>
              <a:rPr lang="en-US" sz="2800" dirty="0">
                <a:ea typeface="Verdana" panose="020B0604030504040204" pitchFamily="34" charset="0"/>
                <a:cs typeface="Verdana" panose="020B0604030504040204" pitchFamily="34" charset="0"/>
              </a:rPr>
              <a:t>to </a:t>
            </a:r>
            <a:r>
              <a:rPr lang="en-US" sz="2800" dirty="0" smtClean="0">
                <a:ea typeface="Verdana" panose="020B0604030504040204" pitchFamily="34" charset="0"/>
                <a:cs typeface="Verdana" panose="020B0604030504040204" pitchFamily="34" charset="0"/>
              </a:rPr>
              <a:t>create a person driven </a:t>
            </a:r>
            <a:r>
              <a:rPr lang="en-US" sz="2800" b="1" dirty="0" smtClean="0">
                <a:ea typeface="Verdana" panose="020B0604030504040204" pitchFamily="34" charset="0"/>
                <a:cs typeface="Verdana" panose="020B0604030504040204" pitchFamily="34" charset="0"/>
              </a:rPr>
              <a:t>long-term </a:t>
            </a:r>
            <a:r>
              <a:rPr lang="en-US" sz="2800" b="1" dirty="0">
                <a:ea typeface="Verdana" panose="020B0604030504040204" pitchFamily="34" charset="0"/>
                <a:cs typeface="Verdana" panose="020B0604030504040204" pitchFamily="34" charset="0"/>
              </a:rPr>
              <a:t>support </a:t>
            </a:r>
            <a:r>
              <a:rPr lang="en-US" sz="2800" b="1" dirty="0" smtClean="0">
                <a:ea typeface="Verdana" panose="020B0604030504040204" pitchFamily="34" charset="0"/>
                <a:cs typeface="Verdana" panose="020B0604030504040204" pitchFamily="34" charset="0"/>
              </a:rPr>
              <a:t>system </a:t>
            </a:r>
            <a:r>
              <a:rPr lang="en-US" sz="4000" b="1" dirty="0" smtClean="0">
                <a:ea typeface="Verdana" panose="020B0604030504040204" pitchFamily="34" charset="0"/>
                <a:cs typeface="Verdana" panose="020B0604030504040204" pitchFamily="34" charset="0"/>
              </a:rPr>
              <a:t>networks</a:t>
            </a:r>
            <a:r>
              <a:rPr lang="en-US" sz="2800" b="1" dirty="0" smtClean="0">
                <a:ea typeface="Verdana" panose="020B0604030504040204" pitchFamily="34" charset="0"/>
                <a:cs typeface="Verdana" panose="020B0604030504040204" pitchFamily="34" charset="0"/>
              </a:rPr>
              <a:t> </a:t>
            </a:r>
            <a:r>
              <a:rPr lang="en-US" sz="2800" b="1" dirty="0">
                <a:ea typeface="Verdana" panose="020B0604030504040204" pitchFamily="34" charset="0"/>
                <a:cs typeface="Verdana" panose="020B0604030504040204" pitchFamily="34" charset="0"/>
              </a:rPr>
              <a:t>for seniors and adults with disabilities.</a:t>
            </a:r>
          </a:p>
          <a:p>
            <a:r>
              <a:rPr lang="en-US" sz="2800" dirty="0">
                <a:ea typeface="Verdana" panose="020B0604030504040204" pitchFamily="34" charset="0"/>
                <a:cs typeface="Verdana" panose="020B0604030504040204" pitchFamily="34" charset="0"/>
              </a:rPr>
              <a:t/>
            </a:r>
            <a:br>
              <a:rPr lang="en-US" sz="2800" dirty="0">
                <a:ea typeface="Verdana" panose="020B0604030504040204" pitchFamily="34" charset="0"/>
                <a:cs typeface="Verdana" panose="020B0604030504040204" pitchFamily="34" charset="0"/>
              </a:rPr>
            </a:br>
            <a:r>
              <a:rPr lang="en-US" sz="2800" dirty="0">
                <a:ea typeface="Verdana" panose="020B0604030504040204" pitchFamily="34" charset="0"/>
                <a:cs typeface="Verdana" panose="020B0604030504040204" pitchFamily="34" charset="0"/>
              </a:rPr>
              <a:t>Public = Tax Supported Government Programs</a:t>
            </a:r>
          </a:p>
          <a:p>
            <a:r>
              <a:rPr lang="en-US" sz="2800" dirty="0">
                <a:ea typeface="Verdana" panose="020B0604030504040204" pitchFamily="34" charset="0"/>
                <a:cs typeface="Verdana" panose="020B0604030504040204" pitchFamily="34" charset="0"/>
              </a:rPr>
              <a:t/>
            </a:r>
            <a:br>
              <a:rPr lang="en-US" sz="2800" dirty="0">
                <a:ea typeface="Verdana" panose="020B0604030504040204" pitchFamily="34" charset="0"/>
                <a:cs typeface="Verdana" panose="020B0604030504040204" pitchFamily="34" charset="0"/>
              </a:rPr>
            </a:br>
            <a:r>
              <a:rPr lang="en-US" sz="2800" dirty="0">
                <a:ea typeface="Verdana" panose="020B0604030504040204" pitchFamily="34" charset="0"/>
                <a:cs typeface="Verdana" panose="020B0604030504040204" pitchFamily="34" charset="0"/>
              </a:rPr>
              <a:t>Private = For Profit Vendors</a:t>
            </a:r>
          </a:p>
        </p:txBody>
      </p:sp>
    </p:spTree>
    <p:extLst>
      <p:ext uri="{BB962C8B-B14F-4D97-AF65-F5344CB8AC3E}">
        <p14:creationId xmlns:p14="http://schemas.microsoft.com/office/powerpoint/2010/main" val="25455836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mn-lt"/>
                <a:ea typeface="Verdana" panose="020B0604030504040204" pitchFamily="34" charset="0"/>
                <a:cs typeface="Verdana" panose="020B0604030504040204" pitchFamily="34" charset="0"/>
              </a:rPr>
              <a:t>Networks and Networking</a:t>
            </a:r>
            <a:endParaRPr lang="en-US" sz="4000" dirty="0">
              <a:latin typeface="+mn-lt"/>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752600" y="1600200"/>
            <a:ext cx="6934200" cy="4953000"/>
          </a:xfrm>
        </p:spPr>
        <p:txBody>
          <a:bodyPr>
            <a:normAutofit/>
          </a:bodyPr>
          <a:lstStyle/>
          <a:p>
            <a:r>
              <a:rPr lang="en-US" sz="2800" dirty="0">
                <a:ea typeface="Verdana" panose="020B0604030504040204" pitchFamily="34" charset="0"/>
                <a:cs typeface="Verdana" panose="020B0604030504040204" pitchFamily="34" charset="0"/>
              </a:rPr>
              <a:t>Networking is an informal system whereby persons having common </a:t>
            </a:r>
            <a:r>
              <a:rPr lang="en-US" sz="2800" dirty="0" smtClean="0">
                <a:ea typeface="Verdana" panose="020B0604030504040204" pitchFamily="34" charset="0"/>
                <a:cs typeface="Verdana" panose="020B0604030504040204" pitchFamily="34" charset="0"/>
              </a:rPr>
              <a:t>interests </a:t>
            </a:r>
            <a:r>
              <a:rPr lang="en-US" sz="2800" dirty="0">
                <a:ea typeface="Verdana" panose="020B0604030504040204" pitchFamily="34" charset="0"/>
                <a:cs typeface="Verdana" panose="020B0604030504040204" pitchFamily="34" charset="0"/>
              </a:rPr>
              <a:t>assist each other. </a:t>
            </a:r>
            <a:endParaRPr lang="en-US" sz="2800" dirty="0" smtClean="0">
              <a:ea typeface="Verdana" panose="020B0604030504040204" pitchFamily="34" charset="0"/>
              <a:cs typeface="Verdana" panose="020B0604030504040204" pitchFamily="34" charset="0"/>
            </a:endParaRPr>
          </a:p>
          <a:p>
            <a:endParaRPr lang="en-US" sz="800" dirty="0" smtClean="0">
              <a:ea typeface="Verdana" panose="020B0604030504040204" pitchFamily="34" charset="0"/>
              <a:cs typeface="Verdana" panose="020B0604030504040204" pitchFamily="34" charset="0"/>
            </a:endParaRPr>
          </a:p>
          <a:p>
            <a:r>
              <a:rPr lang="en-US" sz="2800" dirty="0" smtClean="0">
                <a:ea typeface="Verdana" panose="020B0604030504040204" pitchFamily="34" charset="0"/>
                <a:cs typeface="Verdana" panose="020B0604030504040204" pitchFamily="34" charset="0"/>
              </a:rPr>
              <a:t>Network Meetings occur on a regular basis and typically have a core group of attendees. </a:t>
            </a:r>
          </a:p>
          <a:p>
            <a:endParaRPr lang="en-US" sz="800" dirty="0" smtClean="0">
              <a:ea typeface="Verdana" panose="020B0604030504040204" pitchFamily="34" charset="0"/>
              <a:cs typeface="Verdana" panose="020B0604030504040204" pitchFamily="34" charset="0"/>
            </a:endParaRPr>
          </a:p>
          <a:p>
            <a:r>
              <a:rPr lang="en-US" sz="2800" dirty="0" smtClean="0">
                <a:ea typeface="Verdana" panose="020B0604030504040204" pitchFamily="34" charset="0"/>
                <a:cs typeface="Verdana" panose="020B0604030504040204" pitchFamily="34" charset="0"/>
              </a:rPr>
              <a:t>The “Network” of attendees represent a specific common interest.</a:t>
            </a:r>
          </a:p>
        </p:txBody>
      </p:sp>
    </p:spTree>
    <p:extLst>
      <p:ext uri="{BB962C8B-B14F-4D97-AF65-F5344CB8AC3E}">
        <p14:creationId xmlns:p14="http://schemas.microsoft.com/office/powerpoint/2010/main" val="3910970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Start a </a:t>
            </a:r>
            <a:br>
              <a:rPr lang="en-US" dirty="0" smtClean="0"/>
            </a:br>
            <a:r>
              <a:rPr lang="en-US" dirty="0" smtClean="0"/>
              <a:t>Community Resource Network</a:t>
            </a:r>
            <a:endParaRPr lang="en-US" dirty="0"/>
          </a:p>
        </p:txBody>
      </p:sp>
      <p:sp>
        <p:nvSpPr>
          <p:cNvPr id="3" name="Content Placeholder 2"/>
          <p:cNvSpPr>
            <a:spLocks noGrp="1"/>
          </p:cNvSpPr>
          <p:nvPr>
            <p:ph idx="1"/>
          </p:nvPr>
        </p:nvSpPr>
        <p:spPr/>
        <p:txBody>
          <a:bodyPr/>
          <a:lstStyle/>
          <a:p>
            <a:pPr marL="0" indent="0">
              <a:buNone/>
            </a:pPr>
            <a:r>
              <a:rPr lang="en-US" b="1" dirty="0" smtClean="0"/>
              <a:t>Defining the common interest :</a:t>
            </a:r>
          </a:p>
          <a:p>
            <a:pPr marL="0" indent="0">
              <a:buNone/>
            </a:pPr>
            <a:r>
              <a:rPr lang="en-US" sz="1000" dirty="0" smtClean="0"/>
              <a:t/>
            </a:r>
            <a:br>
              <a:rPr lang="en-US" sz="1000" dirty="0" smtClean="0"/>
            </a:br>
            <a:r>
              <a:rPr lang="en-US" dirty="0" smtClean="0"/>
              <a:t>What is the Network Topic?</a:t>
            </a:r>
          </a:p>
          <a:p>
            <a:pPr lvl="1"/>
            <a:r>
              <a:rPr lang="en-US" dirty="0" smtClean="0"/>
              <a:t>Examples: Hunger, Employment, Housing</a:t>
            </a:r>
          </a:p>
          <a:p>
            <a:pPr marL="0" indent="0">
              <a:buNone/>
            </a:pPr>
            <a:r>
              <a:rPr lang="en-US" sz="1000" dirty="0" smtClean="0"/>
              <a:t/>
            </a:r>
            <a:br>
              <a:rPr lang="en-US" sz="1000" dirty="0" smtClean="0"/>
            </a:br>
            <a:endParaRPr lang="en-US" sz="1000" dirty="0" smtClean="0"/>
          </a:p>
          <a:p>
            <a:pPr marL="0" indent="0">
              <a:buNone/>
            </a:pPr>
            <a:r>
              <a:rPr lang="en-US" dirty="0" smtClean="0"/>
              <a:t>Is it “diagnosis” specific for providers and consumers?  </a:t>
            </a:r>
            <a:r>
              <a:rPr lang="en-US" sz="2800" dirty="0" smtClean="0"/>
              <a:t>(Alzheimer's)</a:t>
            </a:r>
          </a:p>
          <a:p>
            <a:pPr marL="0" indent="0">
              <a:buNone/>
            </a:pPr>
            <a:endParaRPr lang="en-US" sz="1000" dirty="0" smtClean="0"/>
          </a:p>
          <a:p>
            <a:pPr marL="0" indent="0">
              <a:buNone/>
            </a:pPr>
            <a:endParaRPr lang="en-US" sz="800" dirty="0" smtClean="0"/>
          </a:p>
          <a:p>
            <a:pPr marL="0" indent="0">
              <a:buNone/>
            </a:pPr>
            <a:r>
              <a:rPr lang="en-US" dirty="0" smtClean="0"/>
              <a:t>Is the focus a “Support Group?”</a:t>
            </a:r>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49</a:t>
            </a:fld>
            <a:endParaRPr lang="en-US" dirty="0"/>
          </a:p>
        </p:txBody>
      </p:sp>
    </p:spTree>
    <p:extLst>
      <p:ext uri="{BB962C8B-B14F-4D97-AF65-F5344CB8AC3E}">
        <p14:creationId xmlns:p14="http://schemas.microsoft.com/office/powerpoint/2010/main" val="941552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Have in Common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We are both:</a:t>
            </a:r>
            <a:br>
              <a:rPr lang="en-US" dirty="0" smtClean="0"/>
            </a:br>
            <a:r>
              <a:rPr lang="en-US" dirty="0"/>
              <a:t>	</a:t>
            </a:r>
            <a:r>
              <a:rPr lang="en-US" dirty="0" smtClean="0"/>
              <a:t>State-wide Service Organizations</a:t>
            </a:r>
          </a:p>
          <a:p>
            <a:pPr marL="0" indent="0">
              <a:buNone/>
            </a:pPr>
            <a:endParaRPr lang="en-US" dirty="0" smtClean="0"/>
          </a:p>
          <a:p>
            <a:pPr marL="0" indent="0">
              <a:buNone/>
            </a:pPr>
            <a:r>
              <a:rPr lang="en-US" dirty="0" smtClean="0"/>
              <a:t>Populations Served:</a:t>
            </a:r>
          </a:p>
          <a:p>
            <a:pPr marL="0" indent="0">
              <a:buNone/>
            </a:pPr>
            <a:r>
              <a:rPr lang="en-US" dirty="0"/>
              <a:t>	</a:t>
            </a:r>
            <a:r>
              <a:rPr lang="en-US" dirty="0" smtClean="0"/>
              <a:t>Seniors</a:t>
            </a:r>
          </a:p>
          <a:p>
            <a:pPr marL="0" indent="0">
              <a:buNone/>
            </a:pPr>
            <a:r>
              <a:rPr lang="en-US" dirty="0" smtClean="0"/>
              <a:t>	Individuals with disabilities</a:t>
            </a:r>
          </a:p>
          <a:p>
            <a:pPr marL="0" indent="0">
              <a:buNone/>
            </a:pPr>
            <a:r>
              <a:rPr lang="en-US" dirty="0" smtClean="0"/>
              <a:t>	Individuals who lack health 	insurance.</a:t>
            </a:r>
          </a:p>
          <a:p>
            <a:pPr marL="0" indent="0">
              <a:buNone/>
            </a:pPr>
            <a:r>
              <a:rPr lang="en-US" dirty="0"/>
              <a:t>	</a:t>
            </a:r>
            <a:endParaRPr lang="en-US" dirty="0" smtClean="0"/>
          </a:p>
          <a:p>
            <a:pPr marL="0" indent="0">
              <a:buNone/>
            </a:pPr>
            <a:r>
              <a:rPr lang="en-US" dirty="0"/>
              <a:t>	</a:t>
            </a:r>
          </a:p>
        </p:txBody>
      </p:sp>
      <p:sp>
        <p:nvSpPr>
          <p:cNvPr id="4" name="Slide Number Placeholder 3"/>
          <p:cNvSpPr>
            <a:spLocks noGrp="1"/>
          </p:cNvSpPr>
          <p:nvPr>
            <p:ph type="sldNum" sz="quarter" idx="11"/>
          </p:nvPr>
        </p:nvSpPr>
        <p:spPr/>
        <p:txBody>
          <a:bodyPr/>
          <a:lstStyle/>
          <a:p>
            <a:fld id="{3C5DF44B-B620-463C-ABAE-3CB156E19B10}" type="slidenum">
              <a:rPr lang="en-US" smtClean="0"/>
              <a:pPr/>
              <a:t>5</a:t>
            </a:fld>
            <a:endParaRPr lang="en-US" dirty="0"/>
          </a:p>
        </p:txBody>
      </p:sp>
    </p:spTree>
    <p:extLst>
      <p:ext uri="{BB962C8B-B14F-4D97-AF65-F5344CB8AC3E}">
        <p14:creationId xmlns:p14="http://schemas.microsoft.com/office/powerpoint/2010/main" val="26549130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What is a common interest within the local </a:t>
            </a:r>
            <a:r>
              <a:rPr lang="en-US" sz="3600" dirty="0" smtClean="0"/>
              <a:t>community?</a:t>
            </a:r>
            <a:endParaRPr lang="en-US" sz="3600" dirty="0"/>
          </a:p>
        </p:txBody>
      </p:sp>
      <p:sp>
        <p:nvSpPr>
          <p:cNvPr id="3" name="Content Placeholder 2"/>
          <p:cNvSpPr>
            <a:spLocks noGrp="1"/>
          </p:cNvSpPr>
          <p:nvPr>
            <p:ph idx="1"/>
          </p:nvPr>
        </p:nvSpPr>
        <p:spPr/>
        <p:txBody>
          <a:bodyPr/>
          <a:lstStyle/>
          <a:p>
            <a:pPr marL="0" indent="0">
              <a:buNone/>
            </a:pPr>
            <a:r>
              <a:rPr lang="en-US" dirty="0" smtClean="0"/>
              <a:t>What are the common links?</a:t>
            </a:r>
          </a:p>
          <a:p>
            <a:pPr marL="0" indent="0">
              <a:buNone/>
            </a:pPr>
            <a:endParaRPr lang="en-US" dirty="0" smtClean="0"/>
          </a:p>
          <a:p>
            <a:pPr marL="0" indent="0">
              <a:buNone/>
            </a:pPr>
            <a:r>
              <a:rPr lang="en-US" dirty="0" smtClean="0"/>
              <a:t>Private (For Profit)</a:t>
            </a:r>
          </a:p>
          <a:p>
            <a:pPr marL="0" indent="0">
              <a:buNone/>
            </a:pPr>
            <a:endParaRPr lang="en-US" dirty="0" smtClean="0"/>
          </a:p>
          <a:p>
            <a:pPr marL="0" indent="0">
              <a:buNone/>
            </a:pPr>
            <a:endParaRPr lang="en-US" dirty="0" smtClean="0"/>
          </a:p>
          <a:p>
            <a:pPr marL="0" indent="0">
              <a:buNone/>
            </a:pPr>
            <a:r>
              <a:rPr lang="en-US" dirty="0" smtClean="0"/>
              <a:t>Public (Non Profit)</a:t>
            </a:r>
          </a:p>
          <a:p>
            <a:pPr marL="0" indent="0">
              <a:buNone/>
            </a:pPr>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50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300" y="2793376"/>
            <a:ext cx="3426607" cy="2566648"/>
          </a:xfrm>
          <a:prstGeom prst="rect">
            <a:avLst/>
          </a:prstGeom>
        </p:spPr>
      </p:pic>
    </p:spTree>
    <p:extLst>
      <p:ext uri="{BB962C8B-B14F-4D97-AF65-F5344CB8AC3E}">
        <p14:creationId xmlns:p14="http://schemas.microsoft.com/office/powerpoint/2010/main" val="19307329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would want to be involved?</a:t>
            </a:r>
            <a:endParaRPr lang="en-US" dirty="0"/>
          </a:p>
        </p:txBody>
      </p:sp>
      <p:sp>
        <p:nvSpPr>
          <p:cNvPr id="3" name="Content Placeholder 2"/>
          <p:cNvSpPr>
            <a:spLocks noGrp="1"/>
          </p:cNvSpPr>
          <p:nvPr>
            <p:ph idx="1"/>
          </p:nvPr>
        </p:nvSpPr>
        <p:spPr/>
        <p:txBody>
          <a:bodyPr/>
          <a:lstStyle/>
          <a:p>
            <a:r>
              <a:rPr lang="en-US" sz="2800" dirty="0" smtClean="0"/>
              <a:t>Senior Centers</a:t>
            </a:r>
          </a:p>
          <a:p>
            <a:r>
              <a:rPr lang="en-US" sz="2800" dirty="0" smtClean="0"/>
              <a:t>Food Banks</a:t>
            </a:r>
          </a:p>
          <a:p>
            <a:r>
              <a:rPr lang="en-US" sz="2800" dirty="0" smtClean="0"/>
              <a:t>Employment Services</a:t>
            </a:r>
          </a:p>
          <a:p>
            <a:r>
              <a:rPr lang="en-US" sz="2800" dirty="0" smtClean="0"/>
              <a:t>Housing</a:t>
            </a:r>
          </a:p>
          <a:p>
            <a:r>
              <a:rPr lang="en-US" sz="2800" dirty="0" smtClean="0"/>
              <a:t>Durable Medical Equipment</a:t>
            </a:r>
          </a:p>
          <a:p>
            <a:r>
              <a:rPr lang="en-US" sz="2800" dirty="0" smtClean="0"/>
              <a:t>Government agencies</a:t>
            </a:r>
          </a:p>
          <a:p>
            <a:r>
              <a:rPr lang="en-US" sz="2800" dirty="0" smtClean="0"/>
              <a:t>Social Workers</a:t>
            </a:r>
          </a:p>
          <a:p>
            <a:r>
              <a:rPr lang="en-US" sz="2800" dirty="0" smtClean="0"/>
              <a:t>Home and Community </a:t>
            </a:r>
            <a:r>
              <a:rPr lang="en-US" sz="2800" dirty="0"/>
              <a:t>B</a:t>
            </a:r>
            <a:r>
              <a:rPr lang="en-US" sz="2800" dirty="0" smtClean="0"/>
              <a:t>ased Vendors</a:t>
            </a:r>
          </a:p>
          <a:p>
            <a:endParaRPr lang="en-US" dirty="0" smtClean="0"/>
          </a:p>
          <a:p>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51</a:t>
            </a:fld>
            <a:endParaRPr lang="en-US" dirty="0"/>
          </a:p>
        </p:txBody>
      </p:sp>
      <p:pic>
        <p:nvPicPr>
          <p:cNvPr id="5" name="Picture 2" descr="C:\Users\caezekiel\AppData\Local\Microsoft\Windows\Temporary Internet Files\Content.IE5\CLXY1QP5\15221615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28800"/>
            <a:ext cx="298039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2715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Core Team </a:t>
            </a:r>
            <a:r>
              <a:rPr lang="en-US" sz="4000" dirty="0"/>
              <a:t>N</a:t>
            </a:r>
            <a:r>
              <a:rPr lang="en-US" sz="4000" dirty="0" smtClean="0"/>
              <a:t>etwork Builders</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a:latin typeface="Calibri" panose="020F0502020204030204" pitchFamily="34" charset="0"/>
                <a:ea typeface="Verdana" panose="020B0604030504040204" pitchFamily="34" charset="0"/>
                <a:cs typeface="Verdana" panose="020B0604030504040204" pitchFamily="34" charset="0"/>
              </a:rPr>
              <a:t>A local community group of dedicated individuals with a personal / professional commitment to bring other interested individuals into the network. </a:t>
            </a:r>
          </a:p>
          <a:p>
            <a:endParaRPr lang="en-US" dirty="0">
              <a:latin typeface="Calibri" panose="020F0502020204030204" pitchFamily="34" charset="0"/>
              <a:ea typeface="Verdana" panose="020B0604030504040204" pitchFamily="34" charset="0"/>
              <a:cs typeface="Verdana" panose="020B0604030504040204" pitchFamily="34" charset="0"/>
            </a:endParaRPr>
          </a:p>
          <a:p>
            <a:r>
              <a:rPr lang="en-US" dirty="0">
                <a:latin typeface="Calibri" panose="020F0502020204030204" pitchFamily="34" charset="0"/>
                <a:ea typeface="Verdana" panose="020B0604030504040204" pitchFamily="34" charset="0"/>
                <a:cs typeface="Verdana" panose="020B0604030504040204" pitchFamily="34" charset="0"/>
              </a:rPr>
              <a:t>A major plus for the network is to have partners who have the supportive backing of their organization/company.</a:t>
            </a:r>
          </a:p>
          <a:p>
            <a:endParaRPr lang="en-US" dirty="0">
              <a:latin typeface="Calibri" panose="020F0502020204030204" pitchFamily="34" charset="0"/>
              <a:ea typeface="Verdana" panose="020B0604030504040204" pitchFamily="34" charset="0"/>
              <a:cs typeface="Verdana" panose="020B0604030504040204" pitchFamily="34" charset="0"/>
            </a:endParaRPr>
          </a:p>
          <a:p>
            <a:r>
              <a:rPr lang="en-US" dirty="0">
                <a:latin typeface="Calibri" panose="020F0502020204030204" pitchFamily="34" charset="0"/>
                <a:ea typeface="Verdana" panose="020B0604030504040204" pitchFamily="34" charset="0"/>
                <a:cs typeface="Verdana" panose="020B0604030504040204" pitchFamily="34" charset="0"/>
              </a:rPr>
              <a:t>A defined time commitment (minimum of </a:t>
            </a:r>
            <a:r>
              <a:rPr lang="en-US" dirty="0" smtClean="0">
                <a:latin typeface="Calibri" panose="020F0502020204030204" pitchFamily="34" charset="0"/>
                <a:ea typeface="Verdana" panose="020B0604030504040204" pitchFamily="34" charset="0"/>
                <a:cs typeface="Verdana" panose="020B0604030504040204" pitchFamily="34" charset="0"/>
              </a:rPr>
              <a:t>6 to 12 </a:t>
            </a:r>
            <a:r>
              <a:rPr lang="en-US" dirty="0">
                <a:latin typeface="Calibri" panose="020F0502020204030204" pitchFamily="34" charset="0"/>
                <a:ea typeface="Verdana" panose="020B0604030504040204" pitchFamily="34" charset="0"/>
                <a:cs typeface="Verdana" panose="020B0604030504040204" pitchFamily="34" charset="0"/>
              </a:rPr>
              <a:t>months) to “build” the Resource Network.  The Core Team will want to learn from the details of each meeting to apply and improve </a:t>
            </a:r>
            <a:r>
              <a:rPr lang="en-US" b="1" dirty="0">
                <a:latin typeface="Calibri" panose="020F0502020204030204" pitchFamily="34" charset="0"/>
                <a:ea typeface="Verdana" panose="020B0604030504040204" pitchFamily="34" charset="0"/>
                <a:cs typeface="Verdana" panose="020B0604030504040204" pitchFamily="34" charset="0"/>
              </a:rPr>
              <a:t>details</a:t>
            </a:r>
            <a:r>
              <a:rPr lang="en-US" dirty="0">
                <a:latin typeface="Calibri" panose="020F0502020204030204" pitchFamily="34" charset="0"/>
                <a:ea typeface="Verdana" panose="020B0604030504040204" pitchFamily="34" charset="0"/>
                <a:cs typeface="Verdana" panose="020B0604030504040204" pitchFamily="34" charset="0"/>
              </a:rPr>
              <a:t> for the next meeting.</a:t>
            </a:r>
          </a:p>
          <a:p>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52</a:t>
            </a:fld>
            <a:endParaRPr lang="en-US" dirty="0"/>
          </a:p>
        </p:txBody>
      </p:sp>
    </p:spTree>
    <p:extLst>
      <p:ext uri="{BB962C8B-B14F-4D97-AF65-F5344CB8AC3E}">
        <p14:creationId xmlns:p14="http://schemas.microsoft.com/office/powerpoint/2010/main" val="39799133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Time Structure</a:t>
            </a:r>
            <a:endParaRPr lang="en-US" dirty="0"/>
          </a:p>
        </p:txBody>
      </p:sp>
      <p:sp>
        <p:nvSpPr>
          <p:cNvPr id="3" name="Content Placeholder 2"/>
          <p:cNvSpPr>
            <a:spLocks noGrp="1"/>
          </p:cNvSpPr>
          <p:nvPr>
            <p:ph idx="1"/>
          </p:nvPr>
        </p:nvSpPr>
        <p:spPr/>
        <p:txBody>
          <a:bodyPr>
            <a:normAutofit/>
          </a:bodyPr>
          <a:lstStyle/>
          <a:p>
            <a:r>
              <a:rPr lang="en-US" sz="2800" dirty="0">
                <a:latin typeface="Calibri" panose="020F0502020204030204" pitchFamily="34" charset="0"/>
                <a:ea typeface="Verdana" panose="020B0604030504040204" pitchFamily="34" charset="0"/>
                <a:cs typeface="Verdana" panose="020B0604030504040204" pitchFamily="34" charset="0"/>
              </a:rPr>
              <a:t>Timeliness of the meeting.  </a:t>
            </a:r>
          </a:p>
          <a:p>
            <a:pPr lvl="0"/>
            <a:r>
              <a:rPr lang="en-US" sz="2800" dirty="0">
                <a:latin typeface="Calibri" panose="020F0502020204030204" pitchFamily="34" charset="0"/>
                <a:ea typeface="Verdana" panose="020B0604030504040204" pitchFamily="34" charset="0"/>
                <a:cs typeface="Verdana" panose="020B0604030504040204" pitchFamily="34" charset="0"/>
              </a:rPr>
              <a:t>What time of the day?</a:t>
            </a:r>
          </a:p>
          <a:p>
            <a:pPr lvl="0"/>
            <a:r>
              <a:rPr lang="en-US" sz="2800" dirty="0">
                <a:latin typeface="Calibri" panose="020F0502020204030204" pitchFamily="34" charset="0"/>
                <a:ea typeface="Verdana" panose="020B0604030504040204" pitchFamily="34" charset="0"/>
                <a:cs typeface="Verdana" panose="020B0604030504040204" pitchFamily="34" charset="0"/>
              </a:rPr>
              <a:t>What day of the week?</a:t>
            </a:r>
          </a:p>
          <a:p>
            <a:pPr lvl="0"/>
            <a:r>
              <a:rPr lang="en-US" sz="2800" dirty="0">
                <a:latin typeface="Calibri" panose="020F0502020204030204" pitchFamily="34" charset="0"/>
                <a:ea typeface="Verdana" panose="020B0604030504040204" pitchFamily="34" charset="0"/>
                <a:cs typeface="Verdana" panose="020B0604030504040204" pitchFamily="34" charset="0"/>
              </a:rPr>
              <a:t>How often to meet?</a:t>
            </a:r>
          </a:p>
          <a:p>
            <a:pPr lvl="0"/>
            <a:r>
              <a:rPr lang="en-US" sz="2800" dirty="0">
                <a:latin typeface="Calibri" panose="020F0502020204030204" pitchFamily="34" charset="0"/>
                <a:ea typeface="Verdana" panose="020B0604030504040204" pitchFamily="34" charset="0"/>
                <a:cs typeface="Verdana" panose="020B0604030504040204" pitchFamily="34" charset="0"/>
              </a:rPr>
              <a:t>How long to meet?</a:t>
            </a:r>
          </a:p>
          <a:p>
            <a:pPr lvl="0"/>
            <a:endParaRPr lang="en-US" sz="2800" dirty="0">
              <a:latin typeface="Calibri" panose="020F0502020204030204" pitchFamily="34" charset="0"/>
              <a:ea typeface="Verdana" panose="020B0604030504040204" pitchFamily="34" charset="0"/>
              <a:cs typeface="Verdana" panose="020B0604030504040204" pitchFamily="34" charset="0"/>
            </a:endParaRPr>
          </a:p>
          <a:p>
            <a:pPr marL="0" lvl="0" indent="0">
              <a:buNone/>
            </a:pPr>
            <a:r>
              <a:rPr lang="en-US" sz="2800" dirty="0" smtClean="0">
                <a:latin typeface="Calibri" panose="020F0502020204030204" pitchFamily="34" charset="0"/>
                <a:ea typeface="Verdana" panose="020B0604030504040204" pitchFamily="34" charset="0"/>
                <a:cs typeface="Verdana" panose="020B0604030504040204" pitchFamily="34" charset="0"/>
              </a:rPr>
              <a:t>Answers </a:t>
            </a:r>
            <a:r>
              <a:rPr lang="en-US" sz="2800" dirty="0">
                <a:latin typeface="Calibri" panose="020F0502020204030204" pitchFamily="34" charset="0"/>
                <a:ea typeface="Verdana" panose="020B0604030504040204" pitchFamily="34" charset="0"/>
                <a:cs typeface="Verdana" panose="020B0604030504040204" pitchFamily="34" charset="0"/>
              </a:rPr>
              <a:t>to the above questions might be dependent on availability of the potential meeting room.</a:t>
            </a:r>
          </a:p>
          <a:p>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53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1172" y="1714718"/>
            <a:ext cx="2340428" cy="2340428"/>
          </a:xfrm>
          <a:prstGeom prst="rect">
            <a:avLst/>
          </a:prstGeom>
        </p:spPr>
      </p:pic>
    </p:spTree>
    <p:extLst>
      <p:ext uri="{BB962C8B-B14F-4D97-AF65-F5344CB8AC3E}">
        <p14:creationId xmlns:p14="http://schemas.microsoft.com/office/powerpoint/2010/main" val="7789868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848600" cy="1143000"/>
          </a:xfrm>
        </p:spPr>
        <p:txBody>
          <a:bodyPr>
            <a:normAutofit/>
          </a:bodyPr>
          <a:lstStyle/>
          <a:p>
            <a:r>
              <a:rPr lang="en-US" sz="4000" dirty="0" smtClean="0">
                <a:latin typeface="+mn-lt"/>
              </a:rPr>
              <a:t>Details: Same of Rotating Location?</a:t>
            </a:r>
            <a:endParaRPr lang="en-US" sz="4000" dirty="0">
              <a:latin typeface="+mn-lt"/>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sz="4500" b="1" dirty="0">
                <a:latin typeface="Calibri" panose="020F0502020204030204" pitchFamily="34" charset="0"/>
                <a:ea typeface="Verdana" panose="020B0604030504040204" pitchFamily="34" charset="0"/>
                <a:cs typeface="Verdana" panose="020B0604030504040204" pitchFamily="34" charset="0"/>
              </a:rPr>
              <a:t>Question:  Where and when will we meet?</a:t>
            </a:r>
            <a:endParaRPr lang="en-US" sz="4500" dirty="0">
              <a:latin typeface="Calibri" panose="020F0502020204030204" pitchFamily="34" charset="0"/>
              <a:ea typeface="Verdana" panose="020B0604030504040204" pitchFamily="34" charset="0"/>
              <a:cs typeface="Verdana" panose="020B0604030504040204" pitchFamily="34" charset="0"/>
            </a:endParaRPr>
          </a:p>
          <a:p>
            <a:r>
              <a:rPr lang="en-US" sz="3400" dirty="0">
                <a:latin typeface="Calibri" panose="020F0502020204030204" pitchFamily="34" charset="0"/>
                <a:ea typeface="Verdana" panose="020B0604030504040204" pitchFamily="34" charset="0"/>
                <a:cs typeface="Verdana" panose="020B0604030504040204" pitchFamily="34" charset="0"/>
              </a:rPr>
              <a:t>Meeting space might be available through:</a:t>
            </a:r>
          </a:p>
          <a:p>
            <a:pPr lvl="0"/>
            <a:r>
              <a:rPr lang="en-US" sz="3400" dirty="0">
                <a:latin typeface="Calibri" panose="020F0502020204030204" pitchFamily="34" charset="0"/>
                <a:ea typeface="Verdana" panose="020B0604030504040204" pitchFamily="34" charset="0"/>
                <a:cs typeface="Verdana" panose="020B0604030504040204" pitchFamily="34" charset="0"/>
              </a:rPr>
              <a:t>Hospital</a:t>
            </a:r>
          </a:p>
          <a:p>
            <a:pPr lvl="0"/>
            <a:r>
              <a:rPr lang="en-US" sz="3400" dirty="0">
                <a:latin typeface="Calibri" panose="020F0502020204030204" pitchFamily="34" charset="0"/>
                <a:ea typeface="Verdana" panose="020B0604030504040204" pitchFamily="34" charset="0"/>
                <a:cs typeface="Verdana" panose="020B0604030504040204" pitchFamily="34" charset="0"/>
              </a:rPr>
              <a:t>Community building</a:t>
            </a:r>
          </a:p>
          <a:p>
            <a:pPr lvl="0"/>
            <a:r>
              <a:rPr lang="en-US" sz="3400" dirty="0">
                <a:latin typeface="Calibri" panose="020F0502020204030204" pitchFamily="34" charset="0"/>
                <a:ea typeface="Verdana" panose="020B0604030504040204" pitchFamily="34" charset="0"/>
                <a:cs typeface="Verdana" panose="020B0604030504040204" pitchFamily="34" charset="0"/>
              </a:rPr>
              <a:t>Library</a:t>
            </a:r>
          </a:p>
          <a:p>
            <a:pPr lvl="0"/>
            <a:r>
              <a:rPr lang="en-US" sz="3400" dirty="0">
                <a:latin typeface="Calibri" panose="020F0502020204030204" pitchFamily="34" charset="0"/>
                <a:ea typeface="Verdana" panose="020B0604030504040204" pitchFamily="34" charset="0"/>
                <a:cs typeface="Verdana" panose="020B0604030504040204" pitchFamily="34" charset="0"/>
              </a:rPr>
              <a:t>Meeting room at a local bank</a:t>
            </a:r>
          </a:p>
          <a:p>
            <a:pPr lvl="0"/>
            <a:r>
              <a:rPr lang="en-US" sz="3400" dirty="0">
                <a:latin typeface="Calibri" panose="020F0502020204030204" pitchFamily="34" charset="0"/>
                <a:ea typeface="Verdana" panose="020B0604030504040204" pitchFamily="34" charset="0"/>
                <a:cs typeface="Verdana" panose="020B0604030504040204" pitchFamily="34" charset="0"/>
              </a:rPr>
              <a:t>A local church</a:t>
            </a:r>
          </a:p>
          <a:p>
            <a:pPr lvl="0"/>
            <a:r>
              <a:rPr lang="en-US" sz="3400" dirty="0">
                <a:latin typeface="Calibri" panose="020F0502020204030204" pitchFamily="34" charset="0"/>
                <a:ea typeface="Verdana" panose="020B0604030504040204" pitchFamily="34" charset="0"/>
                <a:cs typeface="Verdana" panose="020B0604030504040204" pitchFamily="34" charset="0"/>
              </a:rPr>
              <a:t>Chamber of Commerce building</a:t>
            </a:r>
          </a:p>
          <a:p>
            <a:pPr lvl="0"/>
            <a:r>
              <a:rPr lang="en-US" sz="3400" dirty="0">
                <a:latin typeface="Calibri" panose="020F0502020204030204" pitchFamily="34" charset="0"/>
                <a:ea typeface="Verdana" panose="020B0604030504040204" pitchFamily="34" charset="0"/>
                <a:cs typeface="Verdana" panose="020B0604030504040204" pitchFamily="34" charset="0"/>
              </a:rPr>
              <a:t>M</a:t>
            </a:r>
            <a:r>
              <a:rPr lang="en-US" sz="3400" dirty="0" smtClean="0">
                <a:latin typeface="Calibri" panose="020F0502020204030204" pitchFamily="34" charset="0"/>
                <a:ea typeface="Verdana" panose="020B0604030504040204" pitchFamily="34" charset="0"/>
                <a:cs typeface="Verdana" panose="020B0604030504040204" pitchFamily="34" charset="0"/>
              </a:rPr>
              <a:t>eetings </a:t>
            </a:r>
            <a:r>
              <a:rPr lang="en-US" sz="3400" dirty="0">
                <a:latin typeface="Calibri" panose="020F0502020204030204" pitchFamily="34" charset="0"/>
                <a:ea typeface="Verdana" panose="020B0604030504040204" pitchFamily="34" charset="0"/>
                <a:cs typeface="Verdana" panose="020B0604030504040204" pitchFamily="34" charset="0"/>
              </a:rPr>
              <a:t>may rotate from one location to another</a:t>
            </a:r>
          </a:p>
          <a:p>
            <a:pPr lvl="0"/>
            <a:r>
              <a:rPr lang="en-US" sz="3400" dirty="0">
                <a:latin typeface="Calibri" panose="020F0502020204030204" pitchFamily="34" charset="0"/>
                <a:ea typeface="Verdana" panose="020B0604030504040204" pitchFamily="34" charset="0"/>
                <a:cs typeface="Verdana" panose="020B0604030504040204" pitchFamily="34" charset="0"/>
              </a:rPr>
              <a:t>Senior Centers</a:t>
            </a:r>
          </a:p>
          <a:p>
            <a:pPr lvl="0"/>
            <a:r>
              <a:rPr lang="en-US" sz="3400" dirty="0" smtClean="0">
                <a:latin typeface="Calibri" panose="020F0502020204030204" pitchFamily="34" charset="0"/>
                <a:ea typeface="Verdana" panose="020B0604030504040204" pitchFamily="34" charset="0"/>
                <a:cs typeface="Verdana" panose="020B0604030504040204" pitchFamily="34" charset="0"/>
              </a:rPr>
              <a:t>Department </a:t>
            </a:r>
            <a:r>
              <a:rPr lang="en-US" sz="3400" dirty="0">
                <a:latin typeface="Calibri" panose="020F0502020204030204" pitchFamily="34" charset="0"/>
                <a:ea typeface="Verdana" panose="020B0604030504040204" pitchFamily="34" charset="0"/>
                <a:cs typeface="Verdana" panose="020B0604030504040204" pitchFamily="34" charset="0"/>
              </a:rPr>
              <a:t>of Human Services offices.</a:t>
            </a:r>
          </a:p>
          <a:p>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54</a:t>
            </a:fld>
            <a:endParaRPr lang="en-US" dirty="0"/>
          </a:p>
        </p:txBody>
      </p:sp>
    </p:spTree>
    <p:extLst>
      <p:ext uri="{BB962C8B-B14F-4D97-AF65-F5344CB8AC3E}">
        <p14:creationId xmlns:p14="http://schemas.microsoft.com/office/powerpoint/2010/main" val="9819432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Details:  Building a Partnership</a:t>
            </a:r>
            <a:endParaRPr lang="en-US" dirty="0"/>
          </a:p>
        </p:txBody>
      </p:sp>
      <p:sp>
        <p:nvSpPr>
          <p:cNvPr id="3" name="Content Placeholder 2"/>
          <p:cNvSpPr>
            <a:spLocks noGrp="1"/>
          </p:cNvSpPr>
          <p:nvPr>
            <p:ph idx="1"/>
          </p:nvPr>
        </p:nvSpPr>
        <p:spPr/>
        <p:txBody>
          <a:bodyPr/>
          <a:lstStyle/>
          <a:p>
            <a:pPr marL="0" indent="0">
              <a:buNone/>
            </a:pPr>
            <a:r>
              <a:rPr lang="en-US" sz="2800" dirty="0">
                <a:latin typeface="Calibri" panose="020F0502020204030204" pitchFamily="34" charset="0"/>
                <a:ea typeface="Verdana" panose="020B0604030504040204" pitchFamily="34" charset="0"/>
                <a:cs typeface="Verdana" panose="020B0604030504040204" pitchFamily="34" charset="0"/>
              </a:rPr>
              <a:t>Individual representatives of the Network can promote partnerships with other individuals or organizations to provide informational speakers, to sponsor a lunch, or to underwrite the cost of some activity</a:t>
            </a:r>
            <a:r>
              <a:rPr lang="en-US" sz="2800" dirty="0" smtClean="0">
                <a:latin typeface="Calibri" panose="020F0502020204030204" pitchFamily="34" charset="0"/>
                <a:ea typeface="Verdana" panose="020B0604030504040204" pitchFamily="34" charset="0"/>
                <a:cs typeface="Verdana" panose="020B0604030504040204" pitchFamily="34" charset="0"/>
              </a:rPr>
              <a:t>. </a:t>
            </a:r>
            <a:endParaRPr lang="en-US" sz="2800" dirty="0">
              <a:latin typeface="Calibri" panose="020F050202020403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55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352800"/>
            <a:ext cx="3599409" cy="2395244"/>
          </a:xfrm>
          <a:prstGeom prst="rect">
            <a:avLst/>
          </a:prstGeom>
        </p:spPr>
      </p:pic>
    </p:spTree>
    <p:extLst>
      <p:ext uri="{BB962C8B-B14F-4D97-AF65-F5344CB8AC3E}">
        <p14:creationId xmlns:p14="http://schemas.microsoft.com/office/powerpoint/2010/main" val="39974078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Sustainability </a:t>
            </a:r>
            <a:endParaRPr lang="en-US" dirty="0"/>
          </a:p>
        </p:txBody>
      </p:sp>
      <p:sp>
        <p:nvSpPr>
          <p:cNvPr id="3" name="Content Placeholder 2"/>
          <p:cNvSpPr>
            <a:spLocks noGrp="1"/>
          </p:cNvSpPr>
          <p:nvPr>
            <p:ph idx="1"/>
          </p:nvPr>
        </p:nvSpPr>
        <p:spPr/>
        <p:txBody>
          <a:bodyPr/>
          <a:lstStyle/>
          <a:p>
            <a:pPr marL="0" indent="0">
              <a:buNone/>
            </a:pPr>
            <a:r>
              <a:rPr lang="en-US" sz="2800" b="1" dirty="0">
                <a:latin typeface="Calibri" panose="020F0502020204030204" pitchFamily="34" charset="0"/>
                <a:ea typeface="Verdana" panose="020B0604030504040204" pitchFamily="34" charset="0"/>
                <a:cs typeface="Verdana" panose="020B0604030504040204" pitchFamily="34" charset="0"/>
              </a:rPr>
              <a:t>Question:  What is necessary for longevity?</a:t>
            </a:r>
          </a:p>
          <a:p>
            <a:endParaRPr lang="en-US" sz="2800" dirty="0">
              <a:latin typeface="Calibri" panose="020F0502020204030204" pitchFamily="34" charset="0"/>
              <a:ea typeface="Verdana" panose="020B0604030504040204" pitchFamily="34" charset="0"/>
              <a:cs typeface="Verdana" panose="020B0604030504040204" pitchFamily="34" charset="0"/>
            </a:endParaRPr>
          </a:p>
          <a:p>
            <a:pPr marL="0" indent="0">
              <a:buNone/>
            </a:pPr>
            <a:r>
              <a:rPr lang="en-US" sz="2800" dirty="0">
                <a:latin typeface="Calibri" panose="020F0502020204030204" pitchFamily="34" charset="0"/>
                <a:ea typeface="Verdana" panose="020B0604030504040204" pitchFamily="34" charset="0"/>
                <a:cs typeface="Verdana" panose="020B0604030504040204" pitchFamily="34" charset="0"/>
              </a:rPr>
              <a:t>CONSISTENCY of meetings</a:t>
            </a:r>
          </a:p>
          <a:p>
            <a:pPr lvl="2"/>
            <a:r>
              <a:rPr lang="en-US" sz="2800" dirty="0">
                <a:latin typeface="Calibri" panose="020F0502020204030204" pitchFamily="34" charset="0"/>
                <a:ea typeface="Verdana" panose="020B0604030504040204" pitchFamily="34" charset="0"/>
                <a:cs typeface="Verdana" panose="020B0604030504040204" pitchFamily="34" charset="0"/>
              </a:rPr>
              <a:t>Same time</a:t>
            </a:r>
          </a:p>
          <a:p>
            <a:pPr lvl="2"/>
            <a:r>
              <a:rPr lang="en-US" sz="2800" dirty="0">
                <a:latin typeface="Calibri" panose="020F0502020204030204" pitchFamily="34" charset="0"/>
                <a:ea typeface="Verdana" panose="020B0604030504040204" pitchFamily="34" charset="0"/>
                <a:cs typeface="Verdana" panose="020B0604030504040204" pitchFamily="34" charset="0"/>
              </a:rPr>
              <a:t>Same day of the month</a:t>
            </a:r>
          </a:p>
          <a:p>
            <a:pPr lvl="2"/>
            <a:r>
              <a:rPr lang="en-US" sz="2800" dirty="0">
                <a:latin typeface="Calibri" panose="020F0502020204030204" pitchFamily="34" charset="0"/>
                <a:ea typeface="Verdana" panose="020B0604030504040204" pitchFamily="34" charset="0"/>
                <a:cs typeface="Verdana" panose="020B0604030504040204" pitchFamily="34" charset="0"/>
              </a:rPr>
              <a:t>Same location or not</a:t>
            </a:r>
          </a:p>
          <a:p>
            <a:pPr lvl="2"/>
            <a:r>
              <a:rPr lang="en-US" sz="2800" dirty="0">
                <a:latin typeface="Calibri" panose="020F0502020204030204" pitchFamily="34" charset="0"/>
                <a:ea typeface="Verdana" panose="020B0604030504040204" pitchFamily="34" charset="0"/>
                <a:cs typeface="Verdana" panose="020B0604030504040204" pitchFamily="34" charset="0"/>
              </a:rPr>
              <a:t>Contact </a:t>
            </a:r>
            <a:r>
              <a:rPr lang="en-US" sz="2800" dirty="0" smtClean="0">
                <a:latin typeface="Calibri" panose="020F0502020204030204" pitchFamily="34" charset="0"/>
                <a:ea typeface="Verdana" panose="020B0604030504040204" pitchFamily="34" charset="0"/>
                <a:cs typeface="Verdana" panose="020B0604030504040204" pitchFamily="34" charset="0"/>
              </a:rPr>
              <a:t>Person</a:t>
            </a:r>
            <a:endParaRPr lang="en-US" sz="2800" dirty="0">
              <a:latin typeface="Calibri" panose="020F050202020403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56</a:t>
            </a:fld>
            <a:endParaRPr lang="en-US" dirty="0"/>
          </a:p>
        </p:txBody>
      </p:sp>
    </p:spTree>
    <p:extLst>
      <p:ext uri="{BB962C8B-B14F-4D97-AF65-F5344CB8AC3E}">
        <p14:creationId xmlns:p14="http://schemas.microsoft.com/office/powerpoint/2010/main" val="40020382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Promoting the Network</a:t>
            </a:r>
            <a:endParaRPr lang="en-US" dirty="0"/>
          </a:p>
        </p:txBody>
      </p:sp>
      <p:sp>
        <p:nvSpPr>
          <p:cNvPr id="3" name="Content Placeholder 2"/>
          <p:cNvSpPr>
            <a:spLocks noGrp="1"/>
          </p:cNvSpPr>
          <p:nvPr>
            <p:ph idx="1"/>
          </p:nvPr>
        </p:nvSpPr>
        <p:spPr/>
        <p:txBody>
          <a:bodyPr>
            <a:normAutofit/>
          </a:bodyPr>
          <a:lstStyle/>
          <a:p>
            <a:r>
              <a:rPr lang="en-US" sz="2400" dirty="0">
                <a:latin typeface="Calibri" panose="020F0502020204030204" pitchFamily="34" charset="0"/>
                <a:ea typeface="Verdana" panose="020B0604030504040204" pitchFamily="34" charset="0"/>
                <a:cs typeface="Verdana" panose="020B0604030504040204" pitchFamily="34" charset="0"/>
              </a:rPr>
              <a:t>OUTREACH</a:t>
            </a:r>
          </a:p>
          <a:p>
            <a:r>
              <a:rPr lang="en-US" sz="2400" dirty="0">
                <a:latin typeface="Calibri" panose="020F0502020204030204" pitchFamily="34" charset="0"/>
                <a:ea typeface="Verdana" panose="020B0604030504040204" pitchFamily="34" charset="0"/>
                <a:cs typeface="Verdana" panose="020B0604030504040204" pitchFamily="34" charset="0"/>
              </a:rPr>
              <a:t>Using Social and Public Media</a:t>
            </a:r>
          </a:p>
          <a:p>
            <a:pPr lvl="0"/>
            <a:r>
              <a:rPr lang="en-US" sz="2400" dirty="0">
                <a:latin typeface="Calibri" panose="020F0502020204030204" pitchFamily="34" charset="0"/>
                <a:ea typeface="Verdana" panose="020B0604030504040204" pitchFamily="34" charset="0"/>
                <a:cs typeface="Verdana" panose="020B0604030504040204" pitchFamily="34" charset="0"/>
              </a:rPr>
              <a:t>Personal invites</a:t>
            </a:r>
          </a:p>
          <a:p>
            <a:pPr lvl="0"/>
            <a:r>
              <a:rPr lang="en-US" sz="2400" dirty="0">
                <a:latin typeface="Calibri" panose="020F0502020204030204" pitchFamily="34" charset="0"/>
                <a:ea typeface="Verdana" panose="020B0604030504040204" pitchFamily="34" charset="0"/>
                <a:cs typeface="Verdana" panose="020B0604030504040204" pitchFamily="34" charset="0"/>
              </a:rPr>
              <a:t>Mailings announcing the meeting</a:t>
            </a:r>
          </a:p>
          <a:p>
            <a:pPr lvl="0"/>
            <a:r>
              <a:rPr lang="en-US" sz="2400" dirty="0">
                <a:latin typeface="Calibri" panose="020F0502020204030204" pitchFamily="34" charset="0"/>
                <a:ea typeface="Verdana" panose="020B0604030504040204" pitchFamily="34" charset="0"/>
                <a:cs typeface="Verdana" panose="020B0604030504040204" pitchFamily="34" charset="0"/>
              </a:rPr>
              <a:t>Newsletters</a:t>
            </a:r>
          </a:p>
          <a:p>
            <a:pPr lvl="0"/>
            <a:r>
              <a:rPr lang="en-US" sz="2400" dirty="0">
                <a:latin typeface="Calibri" panose="020F0502020204030204" pitchFamily="34" charset="0"/>
                <a:ea typeface="Verdana" panose="020B0604030504040204" pitchFamily="34" charset="0"/>
                <a:cs typeface="Verdana" panose="020B0604030504040204" pitchFamily="34" charset="0"/>
              </a:rPr>
              <a:t>Phone calls</a:t>
            </a:r>
          </a:p>
          <a:p>
            <a:pPr lvl="0"/>
            <a:r>
              <a:rPr lang="en-US" sz="2400" dirty="0">
                <a:latin typeface="Calibri" panose="020F0502020204030204" pitchFamily="34" charset="0"/>
                <a:ea typeface="Verdana" panose="020B0604030504040204" pitchFamily="34" charset="0"/>
                <a:cs typeface="Verdana" panose="020B0604030504040204" pitchFamily="34" charset="0"/>
              </a:rPr>
              <a:t>Email</a:t>
            </a:r>
          </a:p>
          <a:p>
            <a:pPr lvl="0"/>
            <a:r>
              <a:rPr lang="en-US" sz="2400" dirty="0">
                <a:latin typeface="Calibri" panose="020F0502020204030204" pitchFamily="34" charset="0"/>
                <a:ea typeface="Verdana" panose="020B0604030504040204" pitchFamily="34" charset="0"/>
                <a:cs typeface="Verdana" panose="020B0604030504040204" pitchFamily="34" charset="0"/>
              </a:rPr>
              <a:t>Personally welcoming new attendees</a:t>
            </a:r>
          </a:p>
          <a:p>
            <a:pPr lvl="0"/>
            <a:r>
              <a:rPr lang="en-US" sz="2400" dirty="0">
                <a:latin typeface="Calibri" panose="020F0502020204030204" pitchFamily="34" charset="0"/>
                <a:ea typeface="Verdana" panose="020B0604030504040204" pitchFamily="34" charset="0"/>
                <a:cs typeface="Verdana" panose="020B0604030504040204" pitchFamily="34" charset="0"/>
              </a:rPr>
              <a:t>Meeting reminders</a:t>
            </a:r>
          </a:p>
          <a:p>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57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7216" y="1600200"/>
            <a:ext cx="2480480" cy="3137807"/>
          </a:xfrm>
          <a:prstGeom prst="rect">
            <a:avLst/>
          </a:prstGeom>
        </p:spPr>
      </p:pic>
    </p:spTree>
    <p:extLst>
      <p:ext uri="{BB962C8B-B14F-4D97-AF65-F5344CB8AC3E}">
        <p14:creationId xmlns:p14="http://schemas.microsoft.com/office/powerpoint/2010/main" val="29327942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What is Necessary for Longevity?</a:t>
            </a:r>
            <a:endParaRPr lang="en-US" sz="4000" dirty="0"/>
          </a:p>
        </p:txBody>
      </p:sp>
      <p:sp>
        <p:nvSpPr>
          <p:cNvPr id="3" name="Content Placeholder 2"/>
          <p:cNvSpPr>
            <a:spLocks noGrp="1"/>
          </p:cNvSpPr>
          <p:nvPr>
            <p:ph idx="1"/>
          </p:nvPr>
        </p:nvSpPr>
        <p:spPr/>
        <p:txBody>
          <a:bodyPr/>
          <a:lstStyle/>
          <a:p>
            <a:r>
              <a:rPr lang="en-US" sz="2800" dirty="0" smtClean="0">
                <a:latin typeface="Calibri" panose="020F0502020204030204" pitchFamily="34" charset="0"/>
                <a:ea typeface="Verdana" panose="020B0604030504040204" pitchFamily="34" charset="0"/>
                <a:cs typeface="Verdana" panose="020B0604030504040204" pitchFamily="34" charset="0"/>
              </a:rPr>
              <a:t>INTERACTIVE GROUP </a:t>
            </a:r>
            <a:r>
              <a:rPr lang="en-US" sz="2800" dirty="0">
                <a:latin typeface="Calibri" panose="020F0502020204030204" pitchFamily="34" charset="0"/>
                <a:ea typeface="Verdana" panose="020B0604030504040204" pitchFamily="34" charset="0"/>
                <a:cs typeface="Verdana" panose="020B0604030504040204" pitchFamily="34" charset="0"/>
              </a:rPr>
              <a:t>COMMUNICATION</a:t>
            </a:r>
          </a:p>
          <a:p>
            <a:pPr lvl="0"/>
            <a:r>
              <a:rPr lang="en-US" sz="2800" dirty="0">
                <a:latin typeface="Calibri" panose="020F0502020204030204" pitchFamily="34" charset="0"/>
                <a:ea typeface="Verdana" panose="020B0604030504040204" pitchFamily="34" charset="0"/>
                <a:cs typeface="Verdana" panose="020B0604030504040204" pitchFamily="34" charset="0"/>
              </a:rPr>
              <a:t>Handout reminders of the next meeting at the present meeting</a:t>
            </a:r>
          </a:p>
          <a:p>
            <a:pPr lvl="0"/>
            <a:r>
              <a:rPr lang="en-US" sz="2800" dirty="0">
                <a:latin typeface="Calibri" panose="020F0502020204030204" pitchFamily="34" charset="0"/>
                <a:ea typeface="Verdana" panose="020B0604030504040204" pitchFamily="34" charset="0"/>
                <a:cs typeface="Verdana" panose="020B0604030504040204" pitchFamily="34" charset="0"/>
              </a:rPr>
              <a:t>Relevant speakers scheduled in advance</a:t>
            </a:r>
          </a:p>
          <a:p>
            <a:pPr lvl="0"/>
            <a:r>
              <a:rPr lang="en-US" sz="2800" dirty="0">
                <a:latin typeface="Calibri" panose="020F0502020204030204" pitchFamily="34" charset="0"/>
                <a:ea typeface="Verdana" panose="020B0604030504040204" pitchFamily="34" charset="0"/>
                <a:cs typeface="Verdana" panose="020B0604030504040204" pitchFamily="34" charset="0"/>
              </a:rPr>
              <a:t>Relevant Topics of information</a:t>
            </a:r>
          </a:p>
          <a:p>
            <a:pPr lvl="0"/>
            <a:r>
              <a:rPr lang="en-US" sz="2800" dirty="0">
                <a:latin typeface="Calibri" panose="020F0502020204030204" pitchFamily="34" charset="0"/>
                <a:ea typeface="Verdana" panose="020B0604030504040204" pitchFamily="34" charset="0"/>
                <a:cs typeface="Verdana" panose="020B0604030504040204" pitchFamily="34" charset="0"/>
              </a:rPr>
              <a:t>Phone trees</a:t>
            </a:r>
          </a:p>
          <a:p>
            <a:pPr lvl="0"/>
            <a:r>
              <a:rPr lang="en-US" sz="2800" dirty="0">
                <a:latin typeface="Calibri" panose="020F0502020204030204" pitchFamily="34" charset="0"/>
                <a:ea typeface="Verdana" panose="020B0604030504040204" pitchFamily="34" charset="0"/>
                <a:cs typeface="Verdana" panose="020B0604030504040204" pitchFamily="34" charset="0"/>
              </a:rPr>
              <a:t>E-mail announcements and messaging</a:t>
            </a:r>
          </a:p>
          <a:p>
            <a:pPr lvl="0"/>
            <a:r>
              <a:rPr lang="en-US" sz="2800" dirty="0">
                <a:latin typeface="Calibri" panose="020F0502020204030204" pitchFamily="34" charset="0"/>
                <a:ea typeface="Verdana" panose="020B0604030504040204" pitchFamily="34" charset="0"/>
                <a:cs typeface="Verdana" panose="020B0604030504040204" pitchFamily="34" charset="0"/>
              </a:rPr>
              <a:t>Newspapers / </a:t>
            </a:r>
            <a:r>
              <a:rPr lang="en-US" sz="2800" dirty="0" smtClean="0">
                <a:latin typeface="Calibri" panose="020F0502020204030204" pitchFamily="34" charset="0"/>
                <a:ea typeface="Verdana" panose="020B0604030504040204" pitchFamily="34" charset="0"/>
                <a:cs typeface="Verdana" panose="020B0604030504040204" pitchFamily="34" charset="0"/>
              </a:rPr>
              <a:t>Newsletters</a:t>
            </a:r>
          </a:p>
          <a:p>
            <a:pPr lvl="0"/>
            <a:r>
              <a:rPr lang="en-US" sz="2800" dirty="0" smtClean="0">
                <a:latin typeface="Calibri" panose="020F0502020204030204" pitchFamily="34" charset="0"/>
                <a:ea typeface="Verdana" panose="020B0604030504040204" pitchFamily="34" charset="0"/>
                <a:cs typeface="Verdana" panose="020B0604030504040204" pitchFamily="34" charset="0"/>
              </a:rPr>
              <a:t>Social Networks</a:t>
            </a:r>
            <a:endParaRPr lang="en-US" sz="2800" dirty="0">
              <a:latin typeface="Calibri" panose="020F050202020403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58</a:t>
            </a:fld>
            <a:endParaRPr lang="en-US" dirty="0"/>
          </a:p>
        </p:txBody>
      </p:sp>
    </p:spTree>
    <p:extLst>
      <p:ext uri="{BB962C8B-B14F-4D97-AF65-F5344CB8AC3E}">
        <p14:creationId xmlns:p14="http://schemas.microsoft.com/office/powerpoint/2010/main" val="17165881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Necessary for Longevity?</a:t>
            </a:r>
          </a:p>
        </p:txBody>
      </p:sp>
      <p:sp>
        <p:nvSpPr>
          <p:cNvPr id="3" name="Content Placeholder 2"/>
          <p:cNvSpPr>
            <a:spLocks noGrp="1"/>
          </p:cNvSpPr>
          <p:nvPr>
            <p:ph idx="1"/>
          </p:nvPr>
        </p:nvSpPr>
        <p:spPr/>
        <p:txBody>
          <a:bodyPr/>
          <a:lstStyle/>
          <a:p>
            <a:pPr marL="0" indent="0">
              <a:buNone/>
            </a:pPr>
            <a:r>
              <a:rPr lang="en-US" sz="2800" dirty="0">
                <a:latin typeface="Calibri" panose="020F0502020204030204" pitchFamily="34" charset="0"/>
                <a:ea typeface="Verdana" panose="020B0604030504040204" pitchFamily="34" charset="0"/>
                <a:cs typeface="Verdana" panose="020B0604030504040204" pitchFamily="34" charset="0"/>
              </a:rPr>
              <a:t>Ability to MODIFY AND ADJUST</a:t>
            </a:r>
          </a:p>
          <a:p>
            <a:pPr lvl="0"/>
            <a:r>
              <a:rPr lang="en-US" sz="2800" dirty="0">
                <a:latin typeface="Calibri" panose="020F0502020204030204" pitchFamily="34" charset="0"/>
                <a:ea typeface="Verdana" panose="020B0604030504040204" pitchFamily="34" charset="0"/>
                <a:cs typeface="Verdana" panose="020B0604030504040204" pitchFamily="34" charset="0"/>
              </a:rPr>
              <a:t>Solicit feedback in both written and verbal means</a:t>
            </a:r>
          </a:p>
          <a:p>
            <a:pPr lvl="0"/>
            <a:r>
              <a:rPr lang="en-US" sz="2800" dirty="0">
                <a:latin typeface="Calibri" panose="020F0502020204030204" pitchFamily="34" charset="0"/>
                <a:ea typeface="Verdana" panose="020B0604030504040204" pitchFamily="34" charset="0"/>
                <a:cs typeface="Verdana" panose="020B0604030504040204" pitchFamily="34" charset="0"/>
              </a:rPr>
              <a:t>Act upon the feedback</a:t>
            </a:r>
          </a:p>
          <a:p>
            <a:pPr lvl="0"/>
            <a:r>
              <a:rPr lang="en-US" sz="2800" dirty="0">
                <a:latin typeface="Calibri" panose="020F0502020204030204" pitchFamily="34" charset="0"/>
                <a:ea typeface="Verdana" panose="020B0604030504040204" pitchFamily="34" charset="0"/>
                <a:cs typeface="Verdana" panose="020B0604030504040204" pitchFamily="34" charset="0"/>
              </a:rPr>
              <a:t>Make changes with group consensus</a:t>
            </a:r>
          </a:p>
          <a:p>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59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1" y="4223436"/>
            <a:ext cx="3581400" cy="2512325"/>
          </a:xfrm>
          <a:prstGeom prst="rect">
            <a:avLst/>
          </a:prstGeom>
        </p:spPr>
      </p:pic>
    </p:spTree>
    <p:extLst>
      <p:ext uri="{BB962C8B-B14F-4D97-AF65-F5344CB8AC3E}">
        <p14:creationId xmlns:p14="http://schemas.microsoft.com/office/powerpoint/2010/main" val="982454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 Information</a:t>
            </a:r>
            <a:endParaRPr lang="en-US" dirty="0"/>
          </a:p>
        </p:txBody>
      </p:sp>
      <p:sp>
        <p:nvSpPr>
          <p:cNvPr id="3" name="Content Placeholder 2"/>
          <p:cNvSpPr>
            <a:spLocks noGrp="1"/>
          </p:cNvSpPr>
          <p:nvPr>
            <p:ph idx="1"/>
          </p:nvPr>
        </p:nvSpPr>
        <p:spPr>
          <a:xfrm>
            <a:off x="1447800" y="2209800"/>
            <a:ext cx="7239000" cy="4343400"/>
          </a:xfrm>
        </p:spPr>
        <p:txBody>
          <a:bodyPr/>
          <a:lstStyle/>
          <a:p>
            <a:r>
              <a:rPr lang="en-US" dirty="0" smtClean="0"/>
              <a:t>What does the individual need?</a:t>
            </a:r>
          </a:p>
          <a:p>
            <a:pPr marL="0" indent="0">
              <a:buNone/>
            </a:pPr>
            <a:endParaRPr lang="en-US" dirty="0" smtClean="0"/>
          </a:p>
          <a:p>
            <a:r>
              <a:rPr lang="en-US" dirty="0" smtClean="0"/>
              <a:t>What does the organization have that may be of benefit to the individual?</a:t>
            </a:r>
          </a:p>
          <a:p>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6</a:t>
            </a:fld>
            <a:endParaRPr lang="en-US" dirty="0"/>
          </a:p>
        </p:txBody>
      </p:sp>
    </p:spTree>
    <p:extLst>
      <p:ext uri="{BB962C8B-B14F-4D97-AF65-F5344CB8AC3E}">
        <p14:creationId xmlns:p14="http://schemas.microsoft.com/office/powerpoint/2010/main" val="38902433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696200" cy="1143000"/>
          </a:xfrm>
        </p:spPr>
        <p:txBody>
          <a:bodyPr>
            <a:normAutofit fontScale="90000"/>
          </a:bodyPr>
          <a:lstStyle/>
          <a:p>
            <a:r>
              <a:rPr lang="en-US" dirty="0" smtClean="0"/>
              <a:t>Benefits to Partners and Attendees</a:t>
            </a:r>
            <a:endParaRPr lang="en-US" dirty="0"/>
          </a:p>
        </p:txBody>
      </p:sp>
      <p:sp>
        <p:nvSpPr>
          <p:cNvPr id="3" name="Content Placeholder 2"/>
          <p:cNvSpPr>
            <a:spLocks noGrp="1"/>
          </p:cNvSpPr>
          <p:nvPr>
            <p:ph idx="1"/>
          </p:nvPr>
        </p:nvSpPr>
        <p:spPr>
          <a:xfrm>
            <a:off x="1447800" y="1524000"/>
            <a:ext cx="7239000" cy="5029200"/>
          </a:xfrm>
        </p:spPr>
        <p:txBody>
          <a:bodyPr/>
          <a:lstStyle/>
          <a:p>
            <a:r>
              <a:rPr lang="en-US" sz="2800" dirty="0">
                <a:ea typeface="Verdana" panose="020B0604030504040204" pitchFamily="34" charset="0"/>
                <a:cs typeface="Verdana" panose="020B0604030504040204" pitchFamily="34" charset="0"/>
              </a:rPr>
              <a:t>Education and Information</a:t>
            </a:r>
          </a:p>
          <a:p>
            <a:r>
              <a:rPr lang="en-US" sz="2800" dirty="0">
                <a:ea typeface="Verdana" panose="020B0604030504040204" pitchFamily="34" charset="0"/>
                <a:cs typeface="Verdana" panose="020B0604030504040204" pitchFamily="34" charset="0"/>
              </a:rPr>
              <a:t>Insight into available services</a:t>
            </a:r>
          </a:p>
          <a:p>
            <a:r>
              <a:rPr lang="en-US" sz="2800" dirty="0">
                <a:ea typeface="Verdana" panose="020B0604030504040204" pitchFamily="34" charset="0"/>
                <a:cs typeface="Verdana" panose="020B0604030504040204" pitchFamily="34" charset="0"/>
              </a:rPr>
              <a:t>Direct contact with representatives of various organizations or businesses</a:t>
            </a:r>
          </a:p>
          <a:p>
            <a:r>
              <a:rPr lang="en-US" sz="2800" dirty="0">
                <a:ea typeface="Verdana" panose="020B0604030504040204" pitchFamily="34" charset="0"/>
                <a:cs typeface="Verdana" panose="020B0604030504040204" pitchFamily="34" charset="0"/>
              </a:rPr>
              <a:t>Socialization and recognition amongst peers</a:t>
            </a:r>
          </a:p>
          <a:p>
            <a:r>
              <a:rPr lang="en-US" sz="2800" dirty="0">
                <a:ea typeface="Verdana" panose="020B0604030504040204" pitchFamily="34" charset="0"/>
                <a:cs typeface="Verdana" panose="020B0604030504040204" pitchFamily="34" charset="0"/>
              </a:rPr>
              <a:t>Supporting and contributing to the greater good of </a:t>
            </a:r>
            <a:r>
              <a:rPr lang="en-US" sz="2800" dirty="0" smtClean="0">
                <a:ea typeface="Verdana" panose="020B0604030504040204" pitchFamily="34" charset="0"/>
                <a:cs typeface="Verdana" panose="020B0604030504040204" pitchFamily="34" charset="0"/>
              </a:rPr>
              <a:t>Community </a:t>
            </a:r>
            <a:r>
              <a:rPr lang="en-US" sz="2800" dirty="0">
                <a:ea typeface="Verdana" panose="020B0604030504040204" pitchFamily="34" charset="0"/>
                <a:cs typeface="Verdana" panose="020B0604030504040204" pitchFamily="34" charset="0"/>
              </a:rPr>
              <a:t>Services</a:t>
            </a:r>
          </a:p>
          <a:p>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60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4953000"/>
            <a:ext cx="1912150" cy="2034949"/>
          </a:xfrm>
          <a:prstGeom prst="rect">
            <a:avLst/>
          </a:prstGeom>
        </p:spPr>
      </p:pic>
    </p:spTree>
    <p:extLst>
      <p:ext uri="{BB962C8B-B14F-4D97-AF65-F5344CB8AC3E}">
        <p14:creationId xmlns:p14="http://schemas.microsoft.com/office/powerpoint/2010/main" val="41443877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Partnership</a:t>
            </a:r>
            <a:endParaRPr lang="en-US" dirty="0"/>
          </a:p>
        </p:txBody>
      </p:sp>
      <p:sp>
        <p:nvSpPr>
          <p:cNvPr id="3" name="Content Placeholder 2"/>
          <p:cNvSpPr>
            <a:spLocks noGrp="1"/>
          </p:cNvSpPr>
          <p:nvPr>
            <p:ph idx="1"/>
          </p:nvPr>
        </p:nvSpPr>
        <p:spPr>
          <a:xfrm>
            <a:off x="1447800" y="1600200"/>
            <a:ext cx="7696200" cy="4953000"/>
          </a:xfrm>
        </p:spPr>
        <p:txBody>
          <a:bodyPr>
            <a:normAutofit/>
          </a:bodyPr>
          <a:lstStyle/>
          <a:p>
            <a:pPr lvl="0"/>
            <a:r>
              <a:rPr lang="en-US" sz="2400" dirty="0">
                <a:ea typeface="Verdana" panose="020B0604030504040204" pitchFamily="34" charset="0"/>
                <a:cs typeface="Verdana" panose="020B0604030504040204" pitchFamily="34" charset="0"/>
              </a:rPr>
              <a:t>The group is a shared responsibility among all participants.</a:t>
            </a:r>
          </a:p>
          <a:p>
            <a:pPr lvl="0"/>
            <a:r>
              <a:rPr lang="en-US" sz="2400" dirty="0">
                <a:ea typeface="Verdana" panose="020B0604030504040204" pitchFamily="34" charset="0"/>
                <a:cs typeface="Verdana" panose="020B0604030504040204" pitchFamily="34" charset="0"/>
              </a:rPr>
              <a:t>The meeting place must be accessible and easy to find.</a:t>
            </a:r>
          </a:p>
          <a:p>
            <a:pPr lvl="0"/>
            <a:r>
              <a:rPr lang="en-US" sz="2400" dirty="0">
                <a:ea typeface="Verdana" panose="020B0604030504040204" pitchFamily="34" charset="0"/>
                <a:cs typeface="Verdana" panose="020B0604030504040204" pitchFamily="34" charset="0"/>
              </a:rPr>
              <a:t>Ample parking is available close to the building of the meeting.</a:t>
            </a:r>
          </a:p>
          <a:p>
            <a:pPr lvl="0"/>
            <a:r>
              <a:rPr lang="en-US" sz="2400" dirty="0">
                <a:ea typeface="Verdana" panose="020B0604030504040204" pitchFamily="34" charset="0"/>
                <a:cs typeface="Verdana" panose="020B0604030504040204" pitchFamily="34" charset="0"/>
              </a:rPr>
              <a:t>The meeting is consistently at the same time of the day and same day of the month.</a:t>
            </a:r>
          </a:p>
          <a:p>
            <a:pPr lvl="0"/>
            <a:r>
              <a:rPr lang="en-US" sz="2400" dirty="0">
                <a:ea typeface="Verdana" panose="020B0604030504040204" pitchFamily="34" charset="0"/>
                <a:cs typeface="Verdana" panose="020B0604030504040204" pitchFamily="34" charset="0"/>
              </a:rPr>
              <a:t>A three month projected agenda of the coming months meeting topic(s)/speaker is in place.</a:t>
            </a:r>
          </a:p>
          <a:p>
            <a:pPr lvl="0"/>
            <a:r>
              <a:rPr lang="en-US" sz="2400" dirty="0">
                <a:ea typeface="Verdana" panose="020B0604030504040204" pitchFamily="34" charset="0"/>
                <a:cs typeface="Verdana" panose="020B0604030504040204" pitchFamily="34" charset="0"/>
              </a:rPr>
              <a:t>The group meets at regular intervals.  Preferable at least once per </a:t>
            </a:r>
            <a:r>
              <a:rPr lang="en-US" sz="2400" dirty="0" smtClean="0">
                <a:ea typeface="Verdana" panose="020B0604030504040204" pitchFamily="34" charset="0"/>
                <a:cs typeface="Verdana" panose="020B0604030504040204" pitchFamily="34" charset="0"/>
              </a:rPr>
              <a:t>month.</a:t>
            </a:r>
            <a:endParaRPr lang="en-US" sz="2400" dirty="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61</a:t>
            </a:fld>
            <a:endParaRPr lang="en-US" dirty="0"/>
          </a:p>
        </p:txBody>
      </p:sp>
    </p:spTree>
    <p:extLst>
      <p:ext uri="{BB962C8B-B14F-4D97-AF65-F5344CB8AC3E}">
        <p14:creationId xmlns:p14="http://schemas.microsoft.com/office/powerpoint/2010/main" val="24656470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Partnership</a:t>
            </a:r>
          </a:p>
        </p:txBody>
      </p:sp>
      <p:sp>
        <p:nvSpPr>
          <p:cNvPr id="3" name="Content Placeholder 2"/>
          <p:cNvSpPr>
            <a:spLocks noGrp="1"/>
          </p:cNvSpPr>
          <p:nvPr>
            <p:ph idx="1"/>
          </p:nvPr>
        </p:nvSpPr>
        <p:spPr/>
        <p:txBody>
          <a:bodyPr/>
          <a:lstStyle/>
          <a:p>
            <a:pPr lvl="0"/>
            <a:r>
              <a:rPr lang="en-US" sz="2800" dirty="0">
                <a:ea typeface="Verdana" panose="020B0604030504040204" pitchFamily="34" charset="0"/>
                <a:cs typeface="Verdana" panose="020B0604030504040204" pitchFamily="34" charset="0"/>
              </a:rPr>
              <a:t>The meeting room is pleasant to be in and provides ample space for participants.</a:t>
            </a:r>
          </a:p>
          <a:p>
            <a:pPr lvl="0"/>
            <a:r>
              <a:rPr lang="en-US" sz="2800" dirty="0">
                <a:ea typeface="Verdana" panose="020B0604030504040204" pitchFamily="34" charset="0"/>
                <a:cs typeface="Verdana" panose="020B0604030504040204" pitchFamily="34" charset="0"/>
              </a:rPr>
              <a:t>The meeting room is set up in advance.</a:t>
            </a:r>
          </a:p>
          <a:p>
            <a:pPr lvl="0"/>
            <a:r>
              <a:rPr lang="en-US" sz="2800" dirty="0">
                <a:ea typeface="Verdana" panose="020B0604030504040204" pitchFamily="34" charset="0"/>
                <a:cs typeface="Verdana" panose="020B0604030504040204" pitchFamily="34" charset="0"/>
              </a:rPr>
              <a:t>The group acknowledges and welcomes new members.</a:t>
            </a:r>
          </a:p>
          <a:p>
            <a:pPr lvl="0"/>
            <a:r>
              <a:rPr lang="en-US" sz="2800" dirty="0">
                <a:ea typeface="Verdana" panose="020B0604030504040204" pitchFamily="34" charset="0"/>
                <a:cs typeface="Verdana" panose="020B0604030504040204" pitchFamily="34" charset="0"/>
              </a:rPr>
              <a:t>The serving of food encourages attendance.</a:t>
            </a:r>
          </a:p>
          <a:p>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62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135" y="4639100"/>
            <a:ext cx="3686415" cy="1914100"/>
          </a:xfrm>
          <a:prstGeom prst="rect">
            <a:avLst/>
          </a:prstGeom>
        </p:spPr>
      </p:pic>
    </p:spTree>
    <p:extLst>
      <p:ext uri="{BB962C8B-B14F-4D97-AF65-F5344CB8AC3E}">
        <p14:creationId xmlns:p14="http://schemas.microsoft.com/office/powerpoint/2010/main" val="39425122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Partnership</a:t>
            </a:r>
          </a:p>
        </p:txBody>
      </p:sp>
      <p:sp>
        <p:nvSpPr>
          <p:cNvPr id="3" name="Content Placeholder 2"/>
          <p:cNvSpPr>
            <a:spLocks noGrp="1"/>
          </p:cNvSpPr>
          <p:nvPr>
            <p:ph idx="1"/>
          </p:nvPr>
        </p:nvSpPr>
        <p:spPr/>
        <p:txBody>
          <a:bodyPr>
            <a:normAutofit/>
          </a:bodyPr>
          <a:lstStyle/>
          <a:p>
            <a:pPr lvl="0"/>
            <a:r>
              <a:rPr lang="en-US" dirty="0">
                <a:latin typeface="Calibri" panose="020F0502020204030204" pitchFamily="34" charset="0"/>
              </a:rPr>
              <a:t>Participants have a voice and are acknowledged for their contributions to the group.</a:t>
            </a:r>
          </a:p>
          <a:p>
            <a:pPr lvl="0"/>
            <a:r>
              <a:rPr lang="en-US" dirty="0">
                <a:latin typeface="Calibri" panose="020F0502020204030204" pitchFamily="34" charset="0"/>
              </a:rPr>
              <a:t>Attendees have the opportunity to introduce themselves and/or their guest(s).</a:t>
            </a:r>
          </a:p>
          <a:p>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63</a:t>
            </a:fld>
            <a:endParaRPr lang="en-US" dirty="0"/>
          </a:p>
        </p:txBody>
      </p:sp>
    </p:spTree>
    <p:extLst>
      <p:ext uri="{BB962C8B-B14F-4D97-AF65-F5344CB8AC3E}">
        <p14:creationId xmlns:p14="http://schemas.microsoft.com/office/powerpoint/2010/main" val="10939095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Partnership</a:t>
            </a:r>
            <a:endParaRPr lang="en-US" dirty="0"/>
          </a:p>
        </p:txBody>
      </p:sp>
      <p:sp>
        <p:nvSpPr>
          <p:cNvPr id="3" name="Content Placeholder 2"/>
          <p:cNvSpPr>
            <a:spLocks noGrp="1"/>
          </p:cNvSpPr>
          <p:nvPr>
            <p:ph idx="1"/>
          </p:nvPr>
        </p:nvSpPr>
        <p:spPr/>
        <p:txBody>
          <a:bodyPr/>
          <a:lstStyle/>
          <a:p>
            <a:pPr lvl="0"/>
            <a:r>
              <a:rPr lang="en-US" sz="2800" dirty="0">
                <a:latin typeface="Calibri" panose="020F0502020204030204" pitchFamily="34" charset="0"/>
              </a:rPr>
              <a:t>The “developers” of a group make a commitment to maintain ongoing meeting for a minimum of one year.</a:t>
            </a:r>
          </a:p>
          <a:p>
            <a:pPr lvl="0"/>
            <a:r>
              <a:rPr lang="en-US" sz="2800" dirty="0">
                <a:latin typeface="Calibri" panose="020F0502020204030204" pitchFamily="34" charset="0"/>
              </a:rPr>
              <a:t>Acknowledgement of the contributors and a brief summary of each group is sent out immediately (within two days) of the groups occurrence.</a:t>
            </a:r>
          </a:p>
          <a:p>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64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4783038"/>
            <a:ext cx="2667000" cy="1830487"/>
          </a:xfrm>
          <a:prstGeom prst="rect">
            <a:avLst/>
          </a:prstGeom>
        </p:spPr>
      </p:pic>
    </p:spTree>
    <p:extLst>
      <p:ext uri="{BB962C8B-B14F-4D97-AF65-F5344CB8AC3E}">
        <p14:creationId xmlns:p14="http://schemas.microsoft.com/office/powerpoint/2010/main" val="19434291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Networking the </a:t>
            </a:r>
            <a:br>
              <a:rPr lang="en-US" dirty="0" smtClean="0"/>
            </a:br>
            <a:r>
              <a:rPr lang="en-US" dirty="0" smtClean="0"/>
              <a:t>Public / Private Partnership</a:t>
            </a:r>
            <a:endParaRPr lang="en-US" dirty="0"/>
          </a:p>
        </p:txBody>
      </p:sp>
      <p:sp>
        <p:nvSpPr>
          <p:cNvPr id="3" name="Content Placeholder 2"/>
          <p:cNvSpPr>
            <a:spLocks noGrp="1"/>
          </p:cNvSpPr>
          <p:nvPr>
            <p:ph idx="1"/>
          </p:nvPr>
        </p:nvSpPr>
        <p:spPr/>
        <p:txBody>
          <a:bodyPr/>
          <a:lstStyle/>
          <a:p>
            <a:pPr marL="0" indent="0">
              <a:buNone/>
            </a:pPr>
            <a:r>
              <a:rPr lang="en-US" dirty="0" smtClean="0"/>
              <a:t>Bringing together the diverse mix of: </a:t>
            </a:r>
          </a:p>
          <a:p>
            <a:r>
              <a:rPr lang="en-US" dirty="0" smtClean="0"/>
              <a:t>Government and Community Service agencies (Public)     </a:t>
            </a:r>
            <a:r>
              <a:rPr lang="en-US" sz="1000" dirty="0" smtClean="0"/>
              <a:t/>
            </a:r>
            <a:br>
              <a:rPr lang="en-US" sz="1000" dirty="0" smtClean="0"/>
            </a:br>
            <a:r>
              <a:rPr lang="en-US" sz="1000" dirty="0" smtClean="0"/>
              <a:t>	</a:t>
            </a:r>
            <a:br>
              <a:rPr lang="en-US" sz="1000" dirty="0" smtClean="0"/>
            </a:br>
            <a:endParaRPr lang="en-US" sz="1000" dirty="0" smtClean="0"/>
          </a:p>
          <a:p>
            <a:r>
              <a:rPr lang="en-US" dirty="0" smtClean="0"/>
              <a:t>Marketing and Vendor Service providers (Private)     </a:t>
            </a:r>
            <a:r>
              <a:rPr lang="en-US" sz="1000" dirty="0" smtClean="0"/>
              <a:t/>
            </a:r>
            <a:br>
              <a:rPr lang="en-US" sz="1000" dirty="0" smtClean="0"/>
            </a:br>
            <a:r>
              <a:rPr lang="en-US" sz="1000" dirty="0" smtClean="0"/>
              <a:t/>
            </a:r>
            <a:br>
              <a:rPr lang="en-US" sz="1000" dirty="0" smtClean="0"/>
            </a:br>
            <a:endParaRPr lang="en-US" sz="1000" dirty="0" smtClean="0"/>
          </a:p>
          <a:p>
            <a:r>
              <a:rPr lang="en-US" dirty="0" smtClean="0"/>
              <a:t>Consumers</a:t>
            </a:r>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65</a:t>
            </a:fld>
            <a:endParaRPr lang="en-US" dirty="0"/>
          </a:p>
        </p:txBody>
      </p:sp>
    </p:spTree>
    <p:extLst>
      <p:ext uri="{BB962C8B-B14F-4D97-AF65-F5344CB8AC3E}">
        <p14:creationId xmlns:p14="http://schemas.microsoft.com/office/powerpoint/2010/main" val="91043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Networking</a:t>
            </a:r>
            <a:endParaRPr lang="en-US" dirty="0"/>
          </a:p>
        </p:txBody>
      </p:sp>
      <p:sp>
        <p:nvSpPr>
          <p:cNvPr id="3" name="Content Placeholder 2"/>
          <p:cNvSpPr>
            <a:spLocks noGrp="1"/>
          </p:cNvSpPr>
          <p:nvPr>
            <p:ph idx="1"/>
          </p:nvPr>
        </p:nvSpPr>
        <p:spPr/>
        <p:txBody>
          <a:bodyPr/>
          <a:lstStyle/>
          <a:p>
            <a:pPr marL="0" indent="0">
              <a:buNone/>
            </a:pPr>
            <a:r>
              <a:rPr lang="en-US" dirty="0" smtClean="0"/>
              <a:t>An Informal way to make a dynamic difference.</a:t>
            </a:r>
          </a:p>
          <a:p>
            <a:pPr marL="0" indent="0">
              <a:buNone/>
            </a:pPr>
            <a:r>
              <a:rPr lang="en-US" sz="1000" dirty="0" smtClean="0"/>
              <a:t/>
            </a:r>
            <a:br>
              <a:rPr lang="en-US" sz="1000" dirty="0" smtClean="0"/>
            </a:br>
            <a:r>
              <a:rPr lang="en-US" dirty="0" smtClean="0"/>
              <a:t>Networking promotes community connections.</a:t>
            </a:r>
          </a:p>
          <a:p>
            <a:pPr marL="0" indent="0">
              <a:buNone/>
            </a:pPr>
            <a:endParaRPr lang="en-US" dirty="0"/>
          </a:p>
          <a:p>
            <a:pPr marL="0" indent="0">
              <a:buNone/>
            </a:pPr>
            <a:r>
              <a:rPr lang="en-US" b="1" dirty="0" smtClean="0"/>
              <a:t>Take what you learn today and continue forward in making a difference.</a:t>
            </a:r>
            <a:endParaRPr lang="en-US" b="1"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66</a:t>
            </a:fld>
            <a:endParaRPr lang="en-US" dirty="0"/>
          </a:p>
        </p:txBody>
      </p:sp>
    </p:spTree>
    <p:extLst>
      <p:ext uri="{BB962C8B-B14F-4D97-AF65-F5344CB8AC3E}">
        <p14:creationId xmlns:p14="http://schemas.microsoft.com/office/powerpoint/2010/main" val="4318102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1676400" y="1981200"/>
            <a:ext cx="7010400" cy="4572000"/>
          </a:xfrm>
        </p:spPr>
        <p:txBody>
          <a:bodyPr/>
          <a:lstStyle/>
          <a:p>
            <a:pPr>
              <a:buNone/>
            </a:pPr>
            <a:r>
              <a:rPr lang="en-US" sz="4000" b="1" dirty="0" smtClean="0"/>
              <a:t>Bernie Quell, LPC</a:t>
            </a:r>
          </a:p>
          <a:p>
            <a:pPr>
              <a:buNone/>
            </a:pPr>
            <a:r>
              <a:rPr lang="en-US" sz="4000" b="1" dirty="0" smtClean="0"/>
              <a:t>Program Manager</a:t>
            </a:r>
          </a:p>
          <a:p>
            <a:pPr>
              <a:buNone/>
            </a:pPr>
            <a:r>
              <a:rPr lang="en-US" sz="4000" b="1" dirty="0" smtClean="0"/>
              <a:t>501-320-6548</a:t>
            </a:r>
          </a:p>
          <a:p>
            <a:pPr>
              <a:buNone/>
            </a:pPr>
            <a:endParaRPr lang="en-US" sz="1000" b="1" dirty="0" smtClean="0"/>
          </a:p>
          <a:p>
            <a:pPr>
              <a:buNone/>
            </a:pPr>
            <a:r>
              <a:rPr lang="en-US" sz="4000" b="1" dirty="0" smtClean="0"/>
              <a:t>bernie.quell@dhs.arkansas.gov</a:t>
            </a:r>
            <a:endParaRPr lang="en-US" sz="4000" b="1" dirty="0"/>
          </a:p>
        </p:txBody>
      </p:sp>
      <p:sp>
        <p:nvSpPr>
          <p:cNvPr id="4" name="Slide Number Placeholder 3"/>
          <p:cNvSpPr>
            <a:spLocks noGrp="1"/>
          </p:cNvSpPr>
          <p:nvPr>
            <p:ph type="sldNum" sz="quarter" idx="11"/>
          </p:nvPr>
        </p:nvSpPr>
        <p:spPr/>
        <p:txBody>
          <a:bodyPr/>
          <a:lstStyle/>
          <a:p>
            <a:fld id="{3C5DF44B-B620-463C-ABAE-3CB156E19B10}" type="slidenum">
              <a:rPr lang="en-US" sz="1800" smtClean="0"/>
              <a:pPr/>
              <a:t>67</a:t>
            </a:fld>
            <a:endParaRPr lang="en-US"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Today</a:t>
            </a:r>
            <a:br>
              <a:rPr lang="en-US" dirty="0" smtClean="0"/>
            </a:br>
            <a:r>
              <a:rPr lang="en-US" dirty="0" smtClean="0"/>
              <a:t>Why </a:t>
            </a:r>
            <a:r>
              <a:rPr lang="en-US" dirty="0"/>
              <a:t>are </a:t>
            </a:r>
            <a:r>
              <a:rPr lang="en-US" dirty="0" smtClean="0"/>
              <a:t>YOU </a:t>
            </a:r>
            <a:r>
              <a:rPr lang="en-US" dirty="0"/>
              <a:t>here today?</a:t>
            </a:r>
            <a:br>
              <a:rPr lang="en-US" dirty="0"/>
            </a:br>
            <a:endParaRPr lang="en-US" dirty="0"/>
          </a:p>
        </p:txBody>
      </p:sp>
      <p:sp>
        <p:nvSpPr>
          <p:cNvPr id="3" name="Content Placeholder 2"/>
          <p:cNvSpPr>
            <a:spLocks noGrp="1"/>
          </p:cNvSpPr>
          <p:nvPr>
            <p:ph idx="1"/>
          </p:nvPr>
        </p:nvSpPr>
        <p:spPr/>
        <p:txBody>
          <a:bodyPr/>
          <a:lstStyle/>
          <a:p>
            <a:pPr marL="457200" lvl="1" indent="0">
              <a:buNone/>
            </a:pPr>
            <a:r>
              <a:rPr lang="en-US" sz="800" dirty="0" smtClean="0"/>
              <a:t/>
            </a:r>
            <a:br>
              <a:rPr lang="en-US" sz="800" dirty="0" smtClean="0"/>
            </a:br>
            <a:r>
              <a:rPr lang="en-US" sz="3200" dirty="0" smtClean="0"/>
              <a:t>What does this conference (</a:t>
            </a:r>
            <a:r>
              <a:rPr lang="en-US" sz="3200" b="1" dirty="0" smtClean="0"/>
              <a:t>this network of individuals</a:t>
            </a:r>
            <a:r>
              <a:rPr lang="en-US" sz="3200" dirty="0" smtClean="0"/>
              <a:t>) have that can be of benefit to me?</a:t>
            </a:r>
          </a:p>
          <a:p>
            <a:pPr marL="457200" lvl="1" indent="0">
              <a:buNone/>
            </a:pPr>
            <a:endParaRPr lang="en-US" sz="800" dirty="0" smtClean="0"/>
          </a:p>
          <a:p>
            <a:pPr marL="457200" lvl="1" indent="0">
              <a:buNone/>
            </a:pPr>
            <a:r>
              <a:rPr lang="en-US" sz="800" dirty="0" smtClean="0"/>
              <a:t/>
            </a:r>
            <a:br>
              <a:rPr lang="en-US" sz="800" dirty="0" smtClean="0"/>
            </a:br>
            <a:r>
              <a:rPr lang="en-US" sz="3200" dirty="0" smtClean="0"/>
              <a:t>How can I apply what I learn to be  better at what I do?</a:t>
            </a:r>
            <a:endParaRPr lang="en-US" sz="3200" dirty="0"/>
          </a:p>
          <a:p>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2746" y="4640262"/>
            <a:ext cx="2726954" cy="1912938"/>
          </a:xfrm>
          <a:prstGeom prst="rect">
            <a:avLst/>
          </a:prstGeom>
        </p:spPr>
      </p:pic>
    </p:spTree>
    <p:extLst>
      <p:ext uri="{BB962C8B-B14F-4D97-AF65-F5344CB8AC3E}">
        <p14:creationId xmlns:p14="http://schemas.microsoft.com/office/powerpoint/2010/main" val="3994614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593676" cy="1143000"/>
          </a:xfrm>
        </p:spPr>
        <p:txBody>
          <a:bodyPr>
            <a:normAutofit/>
          </a:bodyPr>
          <a:lstStyle/>
          <a:p>
            <a:r>
              <a:rPr lang="en-US" dirty="0" smtClean="0">
                <a:effectLst>
                  <a:outerShdw blurRad="38100" dist="38100" dir="2700000" algn="tl">
                    <a:srgbClr val="000000">
                      <a:alpha val="43137"/>
                    </a:srgbClr>
                  </a:outerShdw>
                </a:effectLst>
              </a:rPr>
              <a:t>A Challenge We Both Face</a:t>
            </a:r>
            <a:endParaRPr lang="en-US" dirty="0"/>
          </a:p>
        </p:txBody>
      </p:sp>
      <p:sp>
        <p:nvSpPr>
          <p:cNvPr id="3" name="Content Placeholder 2"/>
          <p:cNvSpPr>
            <a:spLocks noGrp="1"/>
          </p:cNvSpPr>
          <p:nvPr>
            <p:ph idx="1"/>
          </p:nvPr>
        </p:nvSpPr>
        <p:spPr/>
        <p:txBody>
          <a:bodyPr/>
          <a:lstStyle/>
          <a:p>
            <a:pPr marL="0" indent="0">
              <a:buNone/>
            </a:pPr>
            <a:r>
              <a:rPr lang="en-US" dirty="0"/>
              <a:t>Today, 30 million households are providing care for an adult over the age of 50—and that number is expected to double over the next 25 years</a:t>
            </a:r>
            <a:r>
              <a:rPr lang="en-US" dirty="0" smtClean="0"/>
              <a:t>.</a:t>
            </a:r>
          </a:p>
          <a:p>
            <a:pPr marL="0" indent="0">
              <a:buNone/>
            </a:pPr>
            <a:endParaRPr lang="en-US" dirty="0"/>
          </a:p>
          <a:p>
            <a:pPr marL="0" indent="0">
              <a:buNone/>
            </a:pPr>
            <a:r>
              <a:rPr lang="en-US" sz="2800" dirty="0" smtClean="0"/>
              <a:t>Need will always</a:t>
            </a:r>
          </a:p>
          <a:p>
            <a:pPr marL="0" indent="0">
              <a:buNone/>
            </a:pPr>
            <a:r>
              <a:rPr lang="en-US" sz="2800" dirty="0" smtClean="0"/>
              <a:t> be in demand of </a:t>
            </a:r>
          </a:p>
          <a:p>
            <a:pPr marL="0" indent="0">
              <a:buNone/>
            </a:pPr>
            <a:r>
              <a:rPr lang="en-US" sz="2800" dirty="0" smtClean="0"/>
              <a:t>Services.</a:t>
            </a:r>
            <a:endParaRPr lang="en-US" sz="2800"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5327" y="3071286"/>
            <a:ext cx="3649949" cy="24288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103" y="5382679"/>
            <a:ext cx="6080897" cy="1493318"/>
          </a:xfrm>
          <a:prstGeom prst="rect">
            <a:avLst/>
          </a:prstGeom>
        </p:spPr>
      </p:pic>
    </p:spTree>
    <p:extLst>
      <p:ext uri="{BB962C8B-B14F-4D97-AF65-F5344CB8AC3E}">
        <p14:creationId xmlns:p14="http://schemas.microsoft.com/office/powerpoint/2010/main" val="3118930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Value of </a:t>
            </a:r>
            <a:r>
              <a:rPr lang="en-US" dirty="0" smtClean="0"/>
              <a:t>Community </a:t>
            </a:r>
            <a:br>
              <a:rPr lang="en-US" dirty="0" smtClean="0"/>
            </a:br>
            <a:r>
              <a:rPr lang="en-US" dirty="0" smtClean="0"/>
              <a:t>Resource Networks</a:t>
            </a:r>
            <a:endParaRPr lang="en-US" dirty="0"/>
          </a:p>
        </p:txBody>
      </p:sp>
      <p:sp>
        <p:nvSpPr>
          <p:cNvPr id="3" name="Content Placeholder 2"/>
          <p:cNvSpPr>
            <a:spLocks noGrp="1"/>
          </p:cNvSpPr>
          <p:nvPr>
            <p:ph idx="1"/>
          </p:nvPr>
        </p:nvSpPr>
        <p:spPr/>
        <p:txBody>
          <a:bodyPr/>
          <a:lstStyle/>
          <a:p>
            <a:pPr>
              <a:buClr>
                <a:srgbClr val="E1631D"/>
              </a:buClr>
              <a:buSzPct val="80000"/>
            </a:pPr>
            <a:r>
              <a:rPr lang="en-US" dirty="0"/>
              <a:t>Families need </a:t>
            </a:r>
            <a:r>
              <a:rPr lang="en-US" i="1" dirty="0"/>
              <a:t>individualized</a:t>
            </a:r>
            <a:r>
              <a:rPr lang="en-US" dirty="0"/>
              <a:t> support </a:t>
            </a:r>
            <a:r>
              <a:rPr lang="en-US" dirty="0" smtClean="0"/>
              <a:t>when </a:t>
            </a:r>
            <a:r>
              <a:rPr lang="en-US" i="1" dirty="0" smtClean="0"/>
              <a:t>making </a:t>
            </a:r>
            <a:r>
              <a:rPr lang="en-US" i="1" dirty="0"/>
              <a:t>decisions</a:t>
            </a:r>
            <a:r>
              <a:rPr lang="en-US" dirty="0"/>
              <a:t> about long-term services and </a:t>
            </a:r>
            <a:r>
              <a:rPr lang="en-US" dirty="0" smtClean="0"/>
              <a:t>supports</a:t>
            </a:r>
          </a:p>
          <a:p>
            <a:pPr>
              <a:buClr>
                <a:srgbClr val="E1631D"/>
              </a:buClr>
              <a:buSzPct val="80000"/>
            </a:pPr>
            <a:endParaRPr lang="en-US" dirty="0"/>
          </a:p>
          <a:p>
            <a:pPr>
              <a:buClr>
                <a:srgbClr val="E1631D"/>
              </a:buClr>
              <a:buSzPct val="80000"/>
            </a:pPr>
            <a:r>
              <a:rPr lang="en-US" dirty="0" smtClean="0"/>
              <a:t>Few </a:t>
            </a:r>
            <a:r>
              <a:rPr lang="en-US" dirty="0"/>
              <a:t>people plan ahead for long term support needs</a:t>
            </a:r>
            <a:r>
              <a:rPr lang="en-US" b="1" dirty="0"/>
              <a:t> </a:t>
            </a:r>
          </a:p>
          <a:p>
            <a:endParaRPr lang="en-US" dirty="0"/>
          </a:p>
        </p:txBody>
      </p:sp>
      <p:sp>
        <p:nvSpPr>
          <p:cNvPr id="4" name="Slide Number Placeholder 3"/>
          <p:cNvSpPr>
            <a:spLocks noGrp="1"/>
          </p:cNvSpPr>
          <p:nvPr>
            <p:ph type="sldNum" sz="quarter" idx="11"/>
          </p:nvPr>
        </p:nvSpPr>
        <p:spPr/>
        <p:txBody>
          <a:bodyPr/>
          <a:lstStyle/>
          <a:p>
            <a:fld id="{3C5DF44B-B620-463C-ABAE-3CB156E19B10}" type="slidenum">
              <a:rPr lang="en-US" smtClean="0"/>
              <a:pPr/>
              <a:t>9</a:t>
            </a:fld>
            <a:endParaRPr lang="en-US" dirty="0"/>
          </a:p>
        </p:txBody>
      </p:sp>
    </p:spTree>
    <p:extLst>
      <p:ext uri="{BB962C8B-B14F-4D97-AF65-F5344CB8AC3E}">
        <p14:creationId xmlns:p14="http://schemas.microsoft.com/office/powerpoint/2010/main" val="442856099"/>
      </p:ext>
    </p:extLst>
  </p:cSld>
  <p:clrMapOvr>
    <a:masterClrMapping/>
  </p:clrMapOvr>
</p:sld>
</file>

<file path=ppt/theme/theme1.xml><?xml version="1.0" encoding="utf-8"?>
<a:theme xmlns:a="http://schemas.openxmlformats.org/drawingml/2006/main" name="DAAS PowerPoint Templat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DAAS PowerPoint Template</Template>
  <TotalTime>7396</TotalTime>
  <Words>1903</Words>
  <Application>Microsoft Office PowerPoint</Application>
  <PresentationFormat>On-screen Show (4:3)</PresentationFormat>
  <Paragraphs>396</Paragraphs>
  <Slides>67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Adobe Heiti Std R</vt:lpstr>
      <vt:lpstr>Arial</vt:lpstr>
      <vt:lpstr>Calibri</vt:lpstr>
      <vt:lpstr>Franklin Gothic Demi</vt:lpstr>
      <vt:lpstr>Verdana</vt:lpstr>
      <vt:lpstr>DAAS PowerPoint Template</vt:lpstr>
      <vt:lpstr>Community Resource Networks</vt:lpstr>
      <vt:lpstr>Three Time Frames</vt:lpstr>
      <vt:lpstr>PowerPoint Presentation</vt:lpstr>
      <vt:lpstr>  </vt:lpstr>
      <vt:lpstr>What We Have in Common</vt:lpstr>
      <vt:lpstr>Service = Information</vt:lpstr>
      <vt:lpstr> Today Why are YOU here today? </vt:lpstr>
      <vt:lpstr>A Challenge We Both Face</vt:lpstr>
      <vt:lpstr>Value of Community  Resource Networks</vt:lpstr>
      <vt:lpstr>A Service We Offer is Resource Options Counseling</vt:lpstr>
      <vt:lpstr>What Does Resource Options  Counseling Offer? </vt:lpstr>
      <vt:lpstr>Aging and Disability  Resource Center (ADRC)</vt:lpstr>
      <vt:lpstr>Resource Options Counseling</vt:lpstr>
      <vt:lpstr>Historical Progression of  Support Services</vt:lpstr>
      <vt:lpstr>Caregiving</vt:lpstr>
      <vt:lpstr>Institutional Care</vt:lpstr>
      <vt:lpstr>1880’s through 1930’s</vt:lpstr>
      <vt:lpstr>Warehousing Conditions</vt:lpstr>
      <vt:lpstr>Experimental Treatment Restraints</vt:lpstr>
      <vt:lpstr>Horrible Living Conditions</vt:lpstr>
      <vt:lpstr>Change Agent</vt:lpstr>
      <vt:lpstr>PowerPoint Presentation</vt:lpstr>
      <vt:lpstr>Social Security</vt:lpstr>
      <vt:lpstr>Social Security  The Era between 1935 - 1965</vt:lpstr>
      <vt:lpstr>Civil Rights Act of 1964</vt:lpstr>
      <vt:lpstr>1965 - Medicare and Medicaid</vt:lpstr>
      <vt:lpstr>Expansion of Nursing Home Care 1935- 1990’s</vt:lpstr>
      <vt:lpstr>PowerPoint Presentation</vt:lpstr>
      <vt:lpstr>Nursing Home Residents</vt:lpstr>
      <vt:lpstr>Olmstead</vt:lpstr>
      <vt:lpstr> Olmstead Decision</vt:lpstr>
      <vt:lpstr>Olmstead Decision</vt:lpstr>
      <vt:lpstr>Legal Background of  Options Counseling</vt:lpstr>
      <vt:lpstr>Olmstead Decision:</vt:lpstr>
      <vt:lpstr>Arkansas Options Counseling Law</vt:lpstr>
      <vt:lpstr>Act 516 : Arkansas Options Counseling for Long Term Care</vt:lpstr>
      <vt:lpstr>Local Contact Agency</vt:lpstr>
      <vt:lpstr>Medicare / Medicaid Statistics</vt:lpstr>
      <vt:lpstr>The A+ TEAM</vt:lpstr>
      <vt:lpstr>The A+ Team</vt:lpstr>
      <vt:lpstr>Resources</vt:lpstr>
      <vt:lpstr>Local Community Resources</vt:lpstr>
      <vt:lpstr>Yesterday</vt:lpstr>
      <vt:lpstr>PowerPoint Presentation</vt:lpstr>
      <vt:lpstr>PowerPoint Presentation</vt:lpstr>
      <vt:lpstr>Learning into ACTION</vt:lpstr>
      <vt:lpstr>Public / Private Network</vt:lpstr>
      <vt:lpstr>Networks and Networking</vt:lpstr>
      <vt:lpstr>How to Start a  Community Resource Network</vt:lpstr>
      <vt:lpstr>What is a common interest within the local community?</vt:lpstr>
      <vt:lpstr>Who would want to be involved?</vt:lpstr>
      <vt:lpstr>Core Team Network Builders</vt:lpstr>
      <vt:lpstr>Details: Time Structure</vt:lpstr>
      <vt:lpstr>Details: Same of Rotating Location?</vt:lpstr>
      <vt:lpstr>Details:  Building a Partnership</vt:lpstr>
      <vt:lpstr>Network Sustainability </vt:lpstr>
      <vt:lpstr>Promoting the Network</vt:lpstr>
      <vt:lpstr>What is Necessary for Longevity?</vt:lpstr>
      <vt:lpstr>What is Necessary for Longevity?</vt:lpstr>
      <vt:lpstr>Benefits to Partners and Attendees</vt:lpstr>
      <vt:lpstr>Network Partnership</vt:lpstr>
      <vt:lpstr>Network Partnership</vt:lpstr>
      <vt:lpstr>Network Partnership</vt:lpstr>
      <vt:lpstr>Network Partnership</vt:lpstr>
      <vt:lpstr>Networking the  Public / Private Partnership</vt:lpstr>
      <vt:lpstr>Benefits of Networking</vt:lpstr>
      <vt:lpstr>Thank You</vt:lpstr>
    </vt:vector>
  </TitlesOfParts>
  <Company>DHS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 Program</dc:title>
  <dc:creator>baquell</dc:creator>
  <cp:lastModifiedBy>Arkansas Community Action Agencies Association Inc</cp:lastModifiedBy>
  <cp:revision>272</cp:revision>
  <cp:lastPrinted>2017-05-12T14:37:07Z</cp:lastPrinted>
  <dcterms:created xsi:type="dcterms:W3CDTF">2011-04-08T15:55:17Z</dcterms:created>
  <dcterms:modified xsi:type="dcterms:W3CDTF">2017-05-12T18:07:11Z</dcterms:modified>
</cp:coreProperties>
</file>